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3" r:id="rId2"/>
    <p:sldId id="354" r:id="rId3"/>
    <p:sldId id="260" r:id="rId4"/>
    <p:sldId id="396" r:id="rId5"/>
    <p:sldId id="389" r:id="rId6"/>
    <p:sldId id="263" r:id="rId7"/>
    <p:sldId id="397" r:id="rId8"/>
    <p:sldId id="268" r:id="rId9"/>
    <p:sldId id="352" r:id="rId10"/>
    <p:sldId id="398" r:id="rId11"/>
    <p:sldId id="371" r:id="rId12"/>
    <p:sldId id="269" r:id="rId13"/>
    <p:sldId id="272" r:id="rId14"/>
    <p:sldId id="312" r:id="rId15"/>
    <p:sldId id="381" r:id="rId16"/>
    <p:sldId id="313" r:id="rId17"/>
    <p:sldId id="305" r:id="rId18"/>
    <p:sldId id="274" r:id="rId19"/>
    <p:sldId id="314" r:id="rId20"/>
    <p:sldId id="315" r:id="rId21"/>
    <p:sldId id="282" r:id="rId22"/>
    <p:sldId id="316" r:id="rId23"/>
    <p:sldId id="412" r:id="rId24"/>
    <p:sldId id="298" r:id="rId25"/>
    <p:sldId id="273" r:id="rId26"/>
    <p:sldId id="262" r:id="rId27"/>
    <p:sldId id="319" r:id="rId28"/>
    <p:sldId id="382" r:id="rId29"/>
    <p:sldId id="294" r:id="rId30"/>
    <p:sldId id="320" r:id="rId31"/>
    <p:sldId id="281" r:id="rId32"/>
    <p:sldId id="341" r:id="rId33"/>
    <p:sldId id="267" r:id="rId34"/>
    <p:sldId id="348" r:id="rId35"/>
    <p:sldId id="307" r:id="rId36"/>
    <p:sldId id="363" r:id="rId37"/>
    <p:sldId id="277" r:id="rId38"/>
    <p:sldId id="295" r:id="rId39"/>
    <p:sldId id="264" r:id="rId40"/>
    <p:sldId id="265" r:id="rId41"/>
    <p:sldId id="372" r:id="rId42"/>
    <p:sldId id="266" r:id="rId43"/>
    <p:sldId id="413" r:id="rId44"/>
    <p:sldId id="275" r:id="rId45"/>
    <p:sldId id="271" r:id="rId46"/>
    <p:sldId id="342" r:id="rId47"/>
    <p:sldId id="297" r:id="rId48"/>
    <p:sldId id="349" r:id="rId49"/>
    <p:sldId id="259" r:id="rId50"/>
    <p:sldId id="317" r:id="rId51"/>
    <p:sldId id="365" r:id="rId52"/>
    <p:sldId id="383" r:id="rId53"/>
    <p:sldId id="360" r:id="rId54"/>
    <p:sldId id="343" r:id="rId55"/>
    <p:sldId id="287" r:id="rId56"/>
    <p:sldId id="293" r:id="rId57"/>
    <p:sldId id="340" r:id="rId58"/>
    <p:sldId id="280" r:id="rId59"/>
    <p:sldId id="407" r:id="rId60"/>
    <p:sldId id="318" r:id="rId61"/>
    <p:sldId id="364" r:id="rId62"/>
    <p:sldId id="374" r:id="rId63"/>
    <p:sldId id="350" r:id="rId64"/>
    <p:sldId id="311" r:id="rId65"/>
    <p:sldId id="335" r:id="rId66"/>
    <p:sldId id="361" r:id="rId67"/>
    <p:sldId id="276" r:id="rId68"/>
    <p:sldId id="296" r:id="rId69"/>
    <p:sldId id="375" r:id="rId70"/>
    <p:sldId id="394" r:id="rId71"/>
    <p:sldId id="406" r:id="rId72"/>
    <p:sldId id="393" r:id="rId73"/>
    <p:sldId id="399" r:id="rId74"/>
    <p:sldId id="411" r:id="rId75"/>
    <p:sldId id="402" r:id="rId76"/>
    <p:sldId id="321" r:id="rId77"/>
    <p:sldId id="408" r:id="rId78"/>
    <p:sldId id="392" r:id="rId79"/>
    <p:sldId id="400" r:id="rId80"/>
    <p:sldId id="334" r:id="rId81"/>
    <p:sldId id="414" r:id="rId82"/>
    <p:sldId id="323" r:id="rId83"/>
    <p:sldId id="395" r:id="rId84"/>
    <p:sldId id="403" r:id="rId85"/>
    <p:sldId id="322" r:id="rId86"/>
    <p:sldId id="369" r:id="rId87"/>
    <p:sldId id="380" r:id="rId88"/>
    <p:sldId id="327" r:id="rId89"/>
    <p:sldId id="376" r:id="rId90"/>
    <p:sldId id="377" r:id="rId91"/>
    <p:sldId id="415" r:id="rId92"/>
    <p:sldId id="346" r:id="rId93"/>
    <p:sldId id="378" r:id="rId94"/>
    <p:sldId id="326" r:id="rId95"/>
    <p:sldId id="379" r:id="rId96"/>
    <p:sldId id="347" r:id="rId97"/>
    <p:sldId id="384" r:id="rId98"/>
    <p:sldId id="409" r:id="rId99"/>
    <p:sldId id="410" r:id="rId10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2" autoAdjust="0"/>
    <p:restoredTop sz="94660"/>
  </p:normalViewPr>
  <p:slideViewPr>
    <p:cSldViewPr snapToGrid="0">
      <p:cViewPr varScale="1">
        <p:scale>
          <a:sx n="114" d="100"/>
          <a:sy n="114" d="100"/>
        </p:scale>
        <p:origin x="438" y="108"/>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C1AB2FC-B6F7-4E11-AD19-DCDB96D709B6}" type="datetimeFigureOut">
              <a:rPr lang="fr-FR" smtClean="0"/>
              <a:t>24/08/2016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6B4E471-324A-44AD-AA03-98BD0AE54F6A}" type="slidenum">
              <a:rPr lang="fr-FR" smtClean="0"/>
              <a:t>‹#›</a:t>
            </a:fld>
            <a:endParaRPr lang="fr-FR"/>
          </a:p>
        </p:txBody>
      </p:sp>
    </p:spTree>
    <p:extLst>
      <p:ext uri="{BB962C8B-B14F-4D97-AF65-F5344CB8AC3E}">
        <p14:creationId xmlns:p14="http://schemas.microsoft.com/office/powerpoint/2010/main" val="1708273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C1AB2FC-B6F7-4E11-AD19-DCDB96D709B6}" type="datetimeFigureOut">
              <a:rPr lang="fr-FR" smtClean="0"/>
              <a:t>24/08/2016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6B4E471-324A-44AD-AA03-98BD0AE54F6A}" type="slidenum">
              <a:rPr lang="fr-FR" smtClean="0"/>
              <a:t>‹#›</a:t>
            </a:fld>
            <a:endParaRPr lang="fr-FR"/>
          </a:p>
        </p:txBody>
      </p:sp>
    </p:spTree>
    <p:extLst>
      <p:ext uri="{BB962C8B-B14F-4D97-AF65-F5344CB8AC3E}">
        <p14:creationId xmlns:p14="http://schemas.microsoft.com/office/powerpoint/2010/main" val="10962396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C1AB2FC-B6F7-4E11-AD19-DCDB96D709B6}" type="datetimeFigureOut">
              <a:rPr lang="fr-FR" smtClean="0"/>
              <a:t>24/08/2016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6B4E471-324A-44AD-AA03-98BD0AE54F6A}" type="slidenum">
              <a:rPr lang="fr-FR" smtClean="0"/>
              <a:t>‹#›</a:t>
            </a:fld>
            <a:endParaRPr lang="fr-FR"/>
          </a:p>
        </p:txBody>
      </p:sp>
    </p:spTree>
    <p:extLst>
      <p:ext uri="{BB962C8B-B14F-4D97-AF65-F5344CB8AC3E}">
        <p14:creationId xmlns:p14="http://schemas.microsoft.com/office/powerpoint/2010/main" val="849759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C1AB2FC-B6F7-4E11-AD19-DCDB96D709B6}" type="datetimeFigureOut">
              <a:rPr lang="fr-FR" smtClean="0"/>
              <a:t>24/08/2016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6B4E471-324A-44AD-AA03-98BD0AE54F6A}" type="slidenum">
              <a:rPr lang="fr-FR" smtClean="0"/>
              <a:t>‹#›</a:t>
            </a:fld>
            <a:endParaRPr lang="fr-FR"/>
          </a:p>
        </p:txBody>
      </p:sp>
    </p:spTree>
    <p:extLst>
      <p:ext uri="{BB962C8B-B14F-4D97-AF65-F5344CB8AC3E}">
        <p14:creationId xmlns:p14="http://schemas.microsoft.com/office/powerpoint/2010/main" val="3010906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C1AB2FC-B6F7-4E11-AD19-DCDB96D709B6}" type="datetimeFigureOut">
              <a:rPr lang="fr-FR" smtClean="0"/>
              <a:t>24/08/2016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6B4E471-324A-44AD-AA03-98BD0AE54F6A}" type="slidenum">
              <a:rPr lang="fr-FR" smtClean="0"/>
              <a:t>‹#›</a:t>
            </a:fld>
            <a:endParaRPr lang="fr-FR"/>
          </a:p>
        </p:txBody>
      </p:sp>
    </p:spTree>
    <p:extLst>
      <p:ext uri="{BB962C8B-B14F-4D97-AF65-F5344CB8AC3E}">
        <p14:creationId xmlns:p14="http://schemas.microsoft.com/office/powerpoint/2010/main" val="708964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C1AB2FC-B6F7-4E11-AD19-DCDB96D709B6}" type="datetimeFigureOut">
              <a:rPr lang="fr-FR" smtClean="0"/>
              <a:t>24/08/2016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96B4E471-324A-44AD-AA03-98BD0AE54F6A}" type="slidenum">
              <a:rPr lang="fr-FR" smtClean="0"/>
              <a:t>‹#›</a:t>
            </a:fld>
            <a:endParaRPr lang="fr-FR"/>
          </a:p>
        </p:txBody>
      </p:sp>
    </p:spTree>
    <p:extLst>
      <p:ext uri="{BB962C8B-B14F-4D97-AF65-F5344CB8AC3E}">
        <p14:creationId xmlns:p14="http://schemas.microsoft.com/office/powerpoint/2010/main" val="816581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C1AB2FC-B6F7-4E11-AD19-DCDB96D709B6}" type="datetimeFigureOut">
              <a:rPr lang="fr-FR" smtClean="0"/>
              <a:t>24/08/2016</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96B4E471-324A-44AD-AA03-98BD0AE54F6A}" type="slidenum">
              <a:rPr lang="fr-FR" smtClean="0"/>
              <a:t>‹#›</a:t>
            </a:fld>
            <a:endParaRPr lang="fr-FR"/>
          </a:p>
        </p:txBody>
      </p:sp>
    </p:spTree>
    <p:extLst>
      <p:ext uri="{BB962C8B-B14F-4D97-AF65-F5344CB8AC3E}">
        <p14:creationId xmlns:p14="http://schemas.microsoft.com/office/powerpoint/2010/main" val="2568182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C1AB2FC-B6F7-4E11-AD19-DCDB96D709B6}" type="datetimeFigureOut">
              <a:rPr lang="fr-FR" smtClean="0"/>
              <a:t>24/08/2016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96B4E471-324A-44AD-AA03-98BD0AE54F6A}" type="slidenum">
              <a:rPr lang="fr-FR" smtClean="0"/>
              <a:t>‹#›</a:t>
            </a:fld>
            <a:endParaRPr lang="fr-FR"/>
          </a:p>
        </p:txBody>
      </p:sp>
    </p:spTree>
    <p:extLst>
      <p:ext uri="{BB962C8B-B14F-4D97-AF65-F5344CB8AC3E}">
        <p14:creationId xmlns:p14="http://schemas.microsoft.com/office/powerpoint/2010/main" val="34375138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1AB2FC-B6F7-4E11-AD19-DCDB96D709B6}" type="datetimeFigureOut">
              <a:rPr lang="fr-FR" smtClean="0"/>
              <a:t>24/08/2016</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96B4E471-324A-44AD-AA03-98BD0AE54F6A}" type="slidenum">
              <a:rPr lang="fr-FR" smtClean="0"/>
              <a:t>‹#›</a:t>
            </a:fld>
            <a:endParaRPr lang="fr-FR"/>
          </a:p>
        </p:txBody>
      </p:sp>
    </p:spTree>
    <p:extLst>
      <p:ext uri="{BB962C8B-B14F-4D97-AF65-F5344CB8AC3E}">
        <p14:creationId xmlns:p14="http://schemas.microsoft.com/office/powerpoint/2010/main" val="35176546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C1AB2FC-B6F7-4E11-AD19-DCDB96D709B6}" type="datetimeFigureOut">
              <a:rPr lang="fr-FR" smtClean="0"/>
              <a:t>24/08/2016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96B4E471-324A-44AD-AA03-98BD0AE54F6A}" type="slidenum">
              <a:rPr lang="fr-FR" smtClean="0"/>
              <a:t>‹#›</a:t>
            </a:fld>
            <a:endParaRPr lang="fr-FR"/>
          </a:p>
        </p:txBody>
      </p:sp>
    </p:spTree>
    <p:extLst>
      <p:ext uri="{BB962C8B-B14F-4D97-AF65-F5344CB8AC3E}">
        <p14:creationId xmlns:p14="http://schemas.microsoft.com/office/powerpoint/2010/main" val="209303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C1AB2FC-B6F7-4E11-AD19-DCDB96D709B6}" type="datetimeFigureOut">
              <a:rPr lang="fr-FR" smtClean="0"/>
              <a:t>24/08/2016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96B4E471-324A-44AD-AA03-98BD0AE54F6A}" type="slidenum">
              <a:rPr lang="fr-FR" smtClean="0"/>
              <a:t>‹#›</a:t>
            </a:fld>
            <a:endParaRPr lang="fr-FR"/>
          </a:p>
        </p:txBody>
      </p:sp>
    </p:spTree>
    <p:extLst>
      <p:ext uri="{BB962C8B-B14F-4D97-AF65-F5344CB8AC3E}">
        <p14:creationId xmlns:p14="http://schemas.microsoft.com/office/powerpoint/2010/main" val="910449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1AB2FC-B6F7-4E11-AD19-DCDB96D709B6}" type="datetimeFigureOut">
              <a:rPr lang="fr-FR" smtClean="0"/>
              <a:t>24/08/2016</a:t>
            </a:fld>
            <a:endParaRPr lang="fr-F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B4E471-324A-44AD-AA03-98BD0AE54F6A}" type="slidenum">
              <a:rPr lang="fr-FR" smtClean="0"/>
              <a:t>‹#›</a:t>
            </a:fld>
            <a:endParaRPr lang="fr-FR"/>
          </a:p>
        </p:txBody>
      </p:sp>
    </p:spTree>
    <p:extLst>
      <p:ext uri="{BB962C8B-B14F-4D97-AF65-F5344CB8AC3E}">
        <p14:creationId xmlns:p14="http://schemas.microsoft.com/office/powerpoint/2010/main" val="103987852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6.xml"/><Relationship Id="rId4" Type="http://schemas.openxmlformats.org/officeDocument/2006/relationships/image" Target="../media/image72.jpg"/></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6.xml"/><Relationship Id="rId4" Type="http://schemas.openxmlformats.org/officeDocument/2006/relationships/image" Target="../media/image80.jpeg"/></Relationships>
</file>

<file path=ppt/slides/_rels/slide5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6.xml"/><Relationship Id="rId4" Type="http://schemas.openxmlformats.org/officeDocument/2006/relationships/image" Target="../media/image89.png"/></Relationships>
</file>

<file path=ppt/slides/_rels/slide5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e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image" Target="../media/image93.jpeg"/><Relationship Id="rId1" Type="http://schemas.openxmlformats.org/officeDocument/2006/relationships/slideLayout" Target="../slideLayouts/slideLayout6.xml"/><Relationship Id="rId4" Type="http://schemas.openxmlformats.org/officeDocument/2006/relationships/image" Target="../media/image95.jpeg"/></Relationships>
</file>

<file path=ppt/slides/_rels/slide62.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96.png"/><Relationship Id="rId1" Type="http://schemas.openxmlformats.org/officeDocument/2006/relationships/slideLayout" Target="../slideLayouts/slideLayout6.xml"/><Relationship Id="rId4" Type="http://schemas.openxmlformats.org/officeDocument/2006/relationships/image" Target="../media/image98.jpeg"/></Relationships>
</file>

<file path=ppt/slides/_rels/slide63.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6.xml"/><Relationship Id="rId4" Type="http://schemas.openxmlformats.org/officeDocument/2006/relationships/image" Target="../media/image105.png"/></Relationships>
</file>

<file path=ppt/slides/_rels/slide66.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jpe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image" Target="../media/image111.jp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121.jp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22.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jp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image" Target="../media/image137.png"/><Relationship Id="rId1" Type="http://schemas.openxmlformats.org/officeDocument/2006/relationships/slideLayout" Target="../slideLayouts/slideLayout6.xml"/><Relationship Id="rId5" Type="http://schemas.openxmlformats.org/officeDocument/2006/relationships/image" Target="../media/image140.jpeg"/><Relationship Id="rId4" Type="http://schemas.openxmlformats.org/officeDocument/2006/relationships/image" Target="../media/image139.jpg"/></Relationships>
</file>

<file path=ppt/slides/_rels/slide97.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142.jp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143.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4587" y="1495541"/>
            <a:ext cx="10480552" cy="2615065"/>
          </a:xfrm>
          <a:ln w="57150">
            <a:solidFill>
              <a:schemeClr val="tx1"/>
            </a:solidFill>
          </a:ln>
        </p:spPr>
        <p:txBody>
          <a:bodyPr>
            <a:normAutofit/>
          </a:bodyPr>
          <a:lstStyle/>
          <a:p>
            <a:pPr algn="ctr"/>
            <a:r>
              <a:rPr lang="en-US" sz="4000" b="1" dirty="0">
                <a:latin typeface="Bookman Old Style" panose="02050604050505020204" pitchFamily="18" charset="0"/>
              </a:rPr>
              <a:t>Beyer Family in Photos</a:t>
            </a:r>
            <a:endParaRPr lang="fr-FR" sz="4000" b="1" dirty="0">
              <a:latin typeface="Bookman Old Style" panose="02050604050505020204" pitchFamily="18" charset="0"/>
            </a:endParaRPr>
          </a:p>
        </p:txBody>
      </p:sp>
    </p:spTree>
    <p:extLst>
      <p:ext uri="{BB962C8B-B14F-4D97-AF65-F5344CB8AC3E}">
        <p14:creationId xmlns:p14="http://schemas.microsoft.com/office/powerpoint/2010/main" val="2740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4700" y="1"/>
            <a:ext cx="10439400" cy="863600"/>
          </a:xfrm>
        </p:spPr>
        <p:txBody>
          <a:bodyPr>
            <a:normAutofit fontScale="90000"/>
          </a:bodyPr>
          <a:lstStyle/>
          <a:p>
            <a:pPr algn="ctr"/>
            <a:br>
              <a:rPr lang="en-US" sz="2400" b="1" dirty="0">
                <a:latin typeface="Bookman Old Style" panose="02050604050505020204" pitchFamily="18" charset="0"/>
              </a:rPr>
            </a:br>
            <a:r>
              <a:rPr lang="en-US" sz="2400" b="1" dirty="0">
                <a:latin typeface="Bookman Old Style" panose="02050604050505020204" pitchFamily="18" charset="0"/>
              </a:rPr>
              <a:t>(Carl) August Wilhelm Beyer &amp; Sophia Dorothea </a:t>
            </a:r>
            <a:r>
              <a:rPr lang="en-US" sz="2400" b="1" dirty="0" err="1">
                <a:latin typeface="Bookman Old Style" panose="02050604050505020204" pitchFamily="18" charset="0"/>
              </a:rPr>
              <a:t>Ziegenhagen</a:t>
            </a:r>
            <a:r>
              <a:rPr lang="en-US" sz="2400" b="1" dirty="0">
                <a:latin typeface="Bookman Old Style" panose="02050604050505020204" pitchFamily="18" charset="0"/>
              </a:rPr>
              <a:t> Beyer</a:t>
            </a:r>
          </a:p>
        </p:txBody>
      </p:sp>
      <p:pic>
        <p:nvPicPr>
          <p:cNvPr id="3" name="Picture 2"/>
          <p:cNvPicPr>
            <a:picLocks noChangeAspect="1"/>
          </p:cNvPicPr>
          <p:nvPr/>
        </p:nvPicPr>
        <p:blipFill>
          <a:blip r:embed="rId2"/>
          <a:stretch>
            <a:fillRect/>
          </a:stretch>
        </p:blipFill>
        <p:spPr>
          <a:xfrm>
            <a:off x="3775047" y="846194"/>
            <a:ext cx="3981918" cy="5672680"/>
          </a:xfrm>
          <a:prstGeom prst="rect">
            <a:avLst/>
          </a:prstGeom>
        </p:spPr>
      </p:pic>
    </p:spTree>
    <p:extLst>
      <p:ext uri="{BB962C8B-B14F-4D97-AF65-F5344CB8AC3E}">
        <p14:creationId xmlns:p14="http://schemas.microsoft.com/office/powerpoint/2010/main" val="2757331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01" y="0"/>
            <a:ext cx="10419826" cy="1191752"/>
          </a:xfrm>
        </p:spPr>
        <p:txBody>
          <a:bodyPr>
            <a:normAutofit/>
          </a:bodyPr>
          <a:lstStyle/>
          <a:p>
            <a:pPr algn="ctr"/>
            <a:r>
              <a:rPr lang="en-US" sz="1800" b="1" dirty="0">
                <a:latin typeface="Bookman Old Style" panose="02050604050505020204" pitchFamily="18" charset="0"/>
              </a:rPr>
              <a:t>In October 1868, August Beyer became a citizen of the United States by making a declaration of intent to the Clerk of the Circuit Court in Green County, Wisconsin.</a:t>
            </a:r>
            <a:endParaRPr lang="en-US" sz="18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6522" y="1177004"/>
            <a:ext cx="6429901" cy="5536219"/>
          </a:xfrm>
          <a:prstGeom prst="rect">
            <a:avLst/>
          </a:prstGeom>
        </p:spPr>
      </p:pic>
    </p:spTree>
    <p:extLst>
      <p:ext uri="{BB962C8B-B14F-4D97-AF65-F5344CB8AC3E}">
        <p14:creationId xmlns:p14="http://schemas.microsoft.com/office/powerpoint/2010/main" val="195229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244" y="105351"/>
            <a:ext cx="10681506" cy="6622619"/>
          </a:xfrm>
        </p:spPr>
        <p:txBody>
          <a:bodyPr>
            <a:normAutofit fontScale="90000"/>
          </a:bodyPr>
          <a:lstStyle/>
          <a:p>
            <a:pPr algn="ct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r>
              <a:rPr lang="en-US" sz="2700" b="1" dirty="0">
                <a:latin typeface="Bookman Old Style" panose="02050604050505020204" pitchFamily="18" charset="0"/>
              </a:rPr>
              <a:t>Sophia </a:t>
            </a:r>
            <a:r>
              <a:rPr lang="en-US" sz="2700" b="1" dirty="0" err="1">
                <a:latin typeface="Bookman Old Style" panose="02050604050505020204" pitchFamily="18" charset="0"/>
              </a:rPr>
              <a:t>Ziegenhagen</a:t>
            </a:r>
            <a:r>
              <a:rPr lang="en-US" sz="2700" b="1" dirty="0">
                <a:latin typeface="Bookman Old Style" panose="02050604050505020204" pitchFamily="18" charset="0"/>
              </a:rPr>
              <a:t> Beyer (b. Mar. 20, 1837--d. Oct. 25,1917)</a:t>
            </a:r>
            <a:br>
              <a:rPr lang="en-US" sz="2700" b="1" dirty="0">
                <a:latin typeface="Bookman Old Style" panose="02050604050505020204" pitchFamily="18" charset="0"/>
              </a:rPr>
            </a:br>
            <a:r>
              <a:rPr lang="en-US" sz="1800" b="1" dirty="0">
                <a:latin typeface="Bookman Old Style" panose="02050604050505020204" pitchFamily="18" charset="0"/>
              </a:rPr>
              <a:t>Born in </a:t>
            </a:r>
            <a:r>
              <a:rPr lang="en-US" sz="1800" b="1" dirty="0" err="1">
                <a:latin typeface="Bookman Old Style" panose="02050604050505020204" pitchFamily="18" charset="0"/>
              </a:rPr>
              <a:t>Ziegenhagen</a:t>
            </a:r>
            <a:r>
              <a:rPr lang="en-US" sz="1800" b="1" dirty="0">
                <a:latin typeface="Bookman Old Style" panose="02050604050505020204" pitchFamily="18" charset="0"/>
              </a:rPr>
              <a:t>, State of </a:t>
            </a:r>
            <a:r>
              <a:rPr lang="en-US" sz="1800" b="1" dirty="0" err="1">
                <a:latin typeface="Bookman Old Style" panose="02050604050505020204" pitchFamily="18" charset="0"/>
              </a:rPr>
              <a:t>Saatzig</a:t>
            </a:r>
            <a:r>
              <a:rPr lang="en-US" sz="1800" b="1" dirty="0">
                <a:latin typeface="Bookman Old Style" panose="02050604050505020204" pitchFamily="18" charset="0"/>
              </a:rPr>
              <a:t>, Pomerania.</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800" b="1" dirty="0">
                <a:latin typeface="Bookman Old Style" panose="02050604050505020204" pitchFamily="18" charset="0"/>
              </a:rPr>
              <a:t>Her father was Christian </a:t>
            </a:r>
            <a:r>
              <a:rPr lang="en-US" sz="1800" b="1" dirty="0" err="1">
                <a:latin typeface="Bookman Old Style" panose="02050604050505020204" pitchFamily="18" charset="0"/>
              </a:rPr>
              <a:t>Ziegenhagen</a:t>
            </a:r>
            <a:r>
              <a:rPr lang="en-US" sz="1800" b="1" dirty="0">
                <a:latin typeface="Bookman Old Style" panose="02050604050505020204" pitchFamily="18" charset="0"/>
              </a:rPr>
              <a:t>. </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800" b="1" dirty="0">
                <a:latin typeface="Bookman Old Style" panose="02050604050505020204" pitchFamily="18" charset="0"/>
              </a:rPr>
              <a:t>Sophia probably had a brother, August Wilhelm </a:t>
            </a:r>
            <a:r>
              <a:rPr lang="en-US" sz="1800" b="1" dirty="0" err="1">
                <a:latin typeface="Bookman Old Style" panose="02050604050505020204" pitchFamily="18" charset="0"/>
              </a:rPr>
              <a:t>Ziegenhagen</a:t>
            </a:r>
            <a:r>
              <a:rPr lang="en-US" sz="1800" b="1" dirty="0">
                <a:latin typeface="Bookman Old Style" panose="02050604050505020204" pitchFamily="18" charset="0"/>
              </a:rPr>
              <a:t>, who lived with his wife Dorothea and family in Minnesota Junction, WI.  They emigrated in 1882 to the United States on the ship “Koln”.</a:t>
            </a:r>
            <a:br>
              <a:rPr lang="en-US" sz="1800" b="1" dirty="0">
                <a:latin typeface="Bookman Old Style" panose="02050604050505020204" pitchFamily="18" charset="0"/>
              </a:rPr>
            </a:br>
            <a:br>
              <a:rPr lang="en-US" sz="1800" b="1" dirty="0">
                <a:latin typeface="Bookman Old Style" panose="02050604050505020204" pitchFamily="18" charset="0"/>
              </a:rPr>
            </a:br>
            <a:br>
              <a:rPr lang="en-US" sz="1800" b="1" dirty="0">
                <a:latin typeface="Bookman Old Style" panose="02050604050505020204" pitchFamily="18" charset="0"/>
              </a:rPr>
            </a:br>
            <a:endParaRPr lang="fr-FR" sz="18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4513276" y="302236"/>
            <a:ext cx="2822131" cy="4236207"/>
          </a:xfrm>
          <a:prstGeom prst="rect">
            <a:avLst/>
          </a:prstGeom>
        </p:spPr>
      </p:pic>
    </p:spTree>
    <p:extLst>
      <p:ext uri="{BB962C8B-B14F-4D97-AF65-F5344CB8AC3E}">
        <p14:creationId xmlns:p14="http://schemas.microsoft.com/office/powerpoint/2010/main" val="538216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517" y="10390"/>
            <a:ext cx="11236514" cy="1997781"/>
          </a:xfrm>
        </p:spPr>
        <p:txBody>
          <a:bodyPr>
            <a:noAutofit/>
          </a:bodyPr>
          <a:lstStyle/>
          <a:p>
            <a:pPr algn="ctr"/>
            <a:br>
              <a:rPr lang="en-US" sz="2000" b="1" dirty="0">
                <a:latin typeface="Bookman Old Style" panose="02050604050505020204" pitchFamily="18" charset="0"/>
              </a:rPr>
            </a:br>
            <a:r>
              <a:rPr lang="en-US" sz="2000" b="1" dirty="0" err="1">
                <a:latin typeface="Bookman Old Style" panose="02050604050505020204" pitchFamily="18" charset="0"/>
              </a:rPr>
              <a:t>Auguste</a:t>
            </a:r>
            <a:r>
              <a:rPr lang="en-US" sz="2000" b="1" dirty="0">
                <a:latin typeface="Bookman Old Style" panose="02050604050505020204" pitchFamily="18" charset="0"/>
              </a:rPr>
              <a:t> Wilhelmina (Minnie) Beyer (1866-99) &amp; William Schroeder</a:t>
            </a:r>
            <a:br>
              <a:rPr lang="en-US" sz="2000" b="1" dirty="0">
                <a:latin typeface="Bookman Old Style" panose="02050604050505020204" pitchFamily="18" charset="0"/>
              </a:rPr>
            </a:br>
            <a:r>
              <a:rPr lang="en-US" sz="1600" b="1" dirty="0">
                <a:latin typeface="Bookman Old Style" panose="02050604050505020204" pitchFamily="18" charset="0"/>
              </a:rPr>
              <a:t>Daughter of August and Sophia </a:t>
            </a:r>
            <a:r>
              <a:rPr lang="en-US" sz="1600" b="1" dirty="0" err="1">
                <a:latin typeface="Bookman Old Style" panose="02050604050505020204" pitchFamily="18" charset="0"/>
              </a:rPr>
              <a:t>Ziegenhagen</a:t>
            </a:r>
            <a:r>
              <a:rPr lang="en-US" sz="1600" b="1" dirty="0">
                <a:latin typeface="Bookman Old Style" panose="02050604050505020204" pitchFamily="18" charset="0"/>
              </a:rPr>
              <a:t> Beyer</a:t>
            </a:r>
            <a:br>
              <a:rPr lang="en-US" sz="2000" b="1" dirty="0">
                <a:latin typeface="Bookman Old Style" panose="02050604050505020204" pitchFamily="18" charset="0"/>
              </a:rPr>
            </a:br>
            <a:br>
              <a:rPr lang="en-US" sz="2000" b="1" dirty="0">
                <a:latin typeface="Bookman Old Style" panose="02050604050505020204" pitchFamily="18" charset="0"/>
              </a:rPr>
            </a:br>
            <a:r>
              <a:rPr lang="en-US" sz="1600" b="1" dirty="0">
                <a:latin typeface="Bookman Old Style" panose="02050604050505020204" pitchFamily="18" charset="0"/>
              </a:rPr>
              <a:t>Married on December 10, 1885</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400" b="1" dirty="0">
                <a:latin typeface="Bookman Old Style" panose="02050604050505020204" pitchFamily="18" charset="0"/>
              </a:rPr>
              <a:t>First row (left to right):  Minnie and William</a:t>
            </a:r>
            <a:br>
              <a:rPr lang="en-US" sz="1400" b="1" dirty="0">
                <a:latin typeface="Bookman Old Style" panose="02050604050505020204" pitchFamily="18" charset="0"/>
              </a:rPr>
            </a:br>
            <a:r>
              <a:rPr lang="en-US" sz="1400" b="1" dirty="0">
                <a:latin typeface="Bookman Old Style" panose="02050604050505020204" pitchFamily="18" charset="0"/>
              </a:rPr>
              <a:t>Back row (left to right):  Mrs. Henry Werner, Henry Werner, Maria (Mary) Beyer, Charles </a:t>
            </a:r>
            <a:r>
              <a:rPr lang="en-US" sz="1400" b="1" dirty="0" err="1">
                <a:latin typeface="Bookman Old Style" panose="02050604050505020204" pitchFamily="18" charset="0"/>
              </a:rPr>
              <a:t>Leisten</a:t>
            </a:r>
            <a:r>
              <a:rPr lang="en-US" sz="1400" b="1" dirty="0">
                <a:latin typeface="Bookman Old Style" panose="02050604050505020204" pitchFamily="18" charset="0"/>
              </a:rPr>
              <a:t>, unidentified couple</a:t>
            </a:r>
            <a:endParaRPr lang="fr-FR" sz="14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21362" y="2028151"/>
            <a:ext cx="6082389" cy="4500733"/>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813" y="2558628"/>
            <a:ext cx="1914144" cy="3166872"/>
          </a:xfrm>
          <a:prstGeom prst="rect">
            <a:avLst/>
          </a:prstGeom>
        </p:spPr>
      </p:pic>
    </p:spTree>
    <p:extLst>
      <p:ext uri="{BB962C8B-B14F-4D97-AF65-F5344CB8AC3E}">
        <p14:creationId xmlns:p14="http://schemas.microsoft.com/office/powerpoint/2010/main" val="252102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359015"/>
          </a:xfrm>
        </p:spPr>
        <p:txBody>
          <a:bodyPr>
            <a:normAutofit/>
          </a:bodyPr>
          <a:lstStyle/>
          <a:p>
            <a:pPr algn="ctr"/>
            <a:r>
              <a:rPr lang="en-US" sz="1600" b="1" dirty="0">
                <a:latin typeface="Bookman Old Style" panose="02050604050505020204" pitchFamily="18" charset="0"/>
              </a:rPr>
              <a:t>       </a:t>
            </a:r>
            <a:br>
              <a:rPr lang="en-US" sz="1600" b="1" dirty="0">
                <a:latin typeface="Bookman Old Style" panose="02050604050505020204" pitchFamily="18" charset="0"/>
              </a:rPr>
            </a:br>
            <a:r>
              <a:rPr lang="en-US" sz="2000" b="1" dirty="0">
                <a:latin typeface="Bookman Old Style" panose="02050604050505020204" pitchFamily="18" charset="0"/>
              </a:rPr>
              <a:t>Three Children of Minnie Beyer Schroeder &amp; William Schroeder</a:t>
            </a:r>
            <a:br>
              <a:rPr lang="en-US" sz="1600" b="1" dirty="0">
                <a:latin typeface="Bookman Old Style" panose="02050604050505020204" pitchFamily="18" charset="0"/>
              </a:rPr>
            </a:br>
            <a:br>
              <a:rPr lang="en-US" sz="1400" b="1" dirty="0">
                <a:latin typeface="Bookman Old Style" panose="02050604050505020204" pitchFamily="18" charset="0"/>
              </a:rPr>
            </a:br>
            <a:r>
              <a:rPr lang="en-US" sz="1400" b="1" dirty="0">
                <a:latin typeface="Bookman Old Style" panose="02050604050505020204" pitchFamily="18" charset="0"/>
              </a:rPr>
              <a:t>Left to right:  Lilian (Lily) Schroeder Kramer, Ella Schroeder </a:t>
            </a:r>
            <a:r>
              <a:rPr lang="en-US" sz="1400" b="1" dirty="0" err="1">
                <a:latin typeface="Bookman Old Style" panose="02050604050505020204" pitchFamily="18" charset="0"/>
              </a:rPr>
              <a:t>Dowe</a:t>
            </a:r>
            <a:r>
              <a:rPr lang="en-US" sz="1400" b="1" dirty="0">
                <a:latin typeface="Bookman Old Style" panose="02050604050505020204" pitchFamily="18" charset="0"/>
              </a:rPr>
              <a:t>, Carl Schroeder</a:t>
            </a:r>
            <a:br>
              <a:rPr lang="en-US" sz="1400" b="1" dirty="0">
                <a:latin typeface="Bookman Old Style" panose="02050604050505020204" pitchFamily="18" charset="0"/>
              </a:rPr>
            </a:br>
            <a:r>
              <a:rPr lang="en-US" sz="1400" b="1" dirty="0">
                <a:latin typeface="Bookman Old Style" panose="02050604050505020204" pitchFamily="18" charset="0"/>
              </a:rPr>
              <a:t>  </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0155" y="1359015"/>
            <a:ext cx="4008563" cy="5332916"/>
          </a:xfrm>
          <a:prstGeom prst="rect">
            <a:avLst/>
          </a:prstGeom>
        </p:spPr>
      </p:pic>
      <p:sp>
        <p:nvSpPr>
          <p:cNvPr id="5" name="Title 1"/>
          <p:cNvSpPr txBox="1">
            <a:spLocks/>
          </p:cNvSpPr>
          <p:nvPr/>
        </p:nvSpPr>
        <p:spPr>
          <a:xfrm>
            <a:off x="7734648" y="134223"/>
            <a:ext cx="4035106" cy="109056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1400" b="1" dirty="0">
              <a:latin typeface="Bookman Old Style" panose="02050604050505020204" pitchFamily="18" charset="0"/>
            </a:endParaRPr>
          </a:p>
          <a:p>
            <a:pPr algn="ctr"/>
            <a:endParaRPr lang="en-US" sz="1400" b="1" dirty="0">
              <a:latin typeface="Bookman Old Style" panose="02050604050505020204" pitchFamily="18" charset="0"/>
            </a:endParaRPr>
          </a:p>
          <a:p>
            <a:pPr algn="ctr"/>
            <a:endParaRPr lang="en-US" sz="1400" b="1" dirty="0">
              <a:latin typeface="Bookman Old Style" panose="02050604050505020204" pitchFamily="18" charset="0"/>
            </a:endParaRPr>
          </a:p>
          <a:p>
            <a:pPr algn="ctr"/>
            <a:br>
              <a:rPr lang="en-US" sz="1400" b="1" dirty="0">
                <a:latin typeface="Bookman Old Style" panose="02050604050505020204" pitchFamily="18" charset="0"/>
              </a:rPr>
            </a:br>
            <a:endParaRPr lang="fr-FR" sz="1400" b="1" dirty="0">
              <a:latin typeface="Bookman Old Style" panose="02050604050505020204" pitchFamily="18" charset="0"/>
            </a:endParaRPr>
          </a:p>
        </p:txBody>
      </p:sp>
    </p:spTree>
    <p:extLst>
      <p:ext uri="{BB962C8B-B14F-4D97-AF65-F5344CB8AC3E}">
        <p14:creationId xmlns:p14="http://schemas.microsoft.com/office/powerpoint/2010/main" val="40905733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249959"/>
          </a:xfrm>
        </p:spPr>
        <p:txBody>
          <a:bodyPr>
            <a:normAutofit fontScale="90000"/>
          </a:bodyPr>
          <a:lstStyle/>
          <a:p>
            <a:pPr algn="ctr"/>
            <a:br>
              <a:rPr lang="en-US" b="1" dirty="0">
                <a:latin typeface="Bookman Old Style" panose="02050604050505020204" pitchFamily="18" charset="0"/>
              </a:rPr>
            </a:br>
            <a:r>
              <a:rPr lang="en-US" b="1" dirty="0">
                <a:latin typeface="Bookman Old Style" panose="02050604050505020204" pitchFamily="18" charset="0"/>
              </a:rPr>
              <a:t>      </a:t>
            </a:r>
            <a:r>
              <a:rPr lang="en-US" sz="2200" b="1" dirty="0">
                <a:latin typeface="Bookman Old Style" panose="02050604050505020204" pitchFamily="18" charset="0"/>
              </a:rPr>
              <a:t>Carl Schroeder, son of Minnie Beyer Schroeder &amp; William Schroeder</a:t>
            </a:r>
            <a:r>
              <a:rPr lang="en-US" b="1" dirty="0">
                <a:latin typeface="Bookman Old Style" panose="02050604050505020204" pitchFamily="18" charset="0"/>
              </a:rPr>
              <a:t>		</a:t>
            </a:r>
            <a:br>
              <a:rPr lang="en-US" b="1" dirty="0">
                <a:latin typeface="Bookman Old Style" panose="02050604050505020204" pitchFamily="18" charset="0"/>
              </a:rPr>
            </a:br>
            <a:r>
              <a:rPr lang="en-US" sz="1800" b="1" dirty="0">
                <a:latin typeface="Bookman Old Style" panose="02050604050505020204" pitchFamily="18" charset="0"/>
              </a:rPr>
              <a:t>Married Meta </a:t>
            </a:r>
            <a:r>
              <a:rPr lang="en-US" sz="1800" b="1" dirty="0" err="1">
                <a:latin typeface="Bookman Old Style" panose="02050604050505020204" pitchFamily="18" charset="0"/>
              </a:rPr>
              <a:t>Hanafeld</a:t>
            </a:r>
            <a:r>
              <a:rPr lang="en-US" sz="1800" b="1" dirty="0">
                <a:latin typeface="Bookman Old Style" panose="02050604050505020204" pitchFamily="18" charset="0"/>
              </a:rPr>
              <a:t> on November 24, 1915</a:t>
            </a:r>
            <a:br>
              <a:rPr lang="en-US" sz="1800" b="1" dirty="0">
                <a:latin typeface="Bookman Old Style" panose="02050604050505020204" pitchFamily="18" charset="0"/>
              </a:rPr>
            </a:br>
            <a:br>
              <a:rPr lang="en-US" b="1" dirty="0">
                <a:latin typeface="Bookman Old Style" panose="02050604050505020204" pitchFamily="18" charset="0"/>
              </a:rPr>
            </a:br>
            <a:endParaRPr lang="en-US" dirty="0"/>
          </a:p>
        </p:txBody>
      </p:sp>
      <p:pic>
        <p:nvPicPr>
          <p:cNvPr id="3" name="Picture 2"/>
          <p:cNvPicPr>
            <a:picLocks noChangeAspect="1"/>
          </p:cNvPicPr>
          <p:nvPr/>
        </p:nvPicPr>
        <p:blipFill>
          <a:blip r:embed="rId2"/>
          <a:stretch>
            <a:fillRect/>
          </a:stretch>
        </p:blipFill>
        <p:spPr>
          <a:xfrm>
            <a:off x="2200481" y="1697461"/>
            <a:ext cx="2103302" cy="3127519"/>
          </a:xfrm>
          <a:prstGeom prst="rect">
            <a:avLst/>
          </a:prstGeom>
        </p:spPr>
      </p:pic>
      <p:pic>
        <p:nvPicPr>
          <p:cNvPr id="4" name="Picture 3"/>
          <p:cNvPicPr>
            <a:picLocks noChangeAspect="1"/>
          </p:cNvPicPr>
          <p:nvPr/>
        </p:nvPicPr>
        <p:blipFill>
          <a:blip r:embed="rId3"/>
          <a:stretch>
            <a:fillRect/>
          </a:stretch>
        </p:blipFill>
        <p:spPr>
          <a:xfrm>
            <a:off x="5459663" y="1043946"/>
            <a:ext cx="3286029" cy="5340559"/>
          </a:xfrm>
          <a:prstGeom prst="rect">
            <a:avLst/>
          </a:prstGeom>
        </p:spPr>
      </p:pic>
    </p:spTree>
    <p:extLst>
      <p:ext uri="{BB962C8B-B14F-4D97-AF65-F5344CB8AC3E}">
        <p14:creationId xmlns:p14="http://schemas.microsoft.com/office/powerpoint/2010/main" val="1466378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636" y="105353"/>
            <a:ext cx="10248900" cy="1027256"/>
          </a:xfrm>
        </p:spPr>
        <p:txBody>
          <a:bodyPr>
            <a:normAutofit fontScale="90000"/>
          </a:bodyPr>
          <a:lstStyle/>
          <a:p>
            <a:pPr algn="ctr"/>
            <a:r>
              <a:rPr lang="en-US" sz="2000" b="1" dirty="0">
                <a:latin typeface="Bookman Old Style" panose="02050604050505020204" pitchFamily="18" charset="0"/>
              </a:rPr>
              <a:t>Maria (Mary) Beyer (1869-1957) &amp; Charles </a:t>
            </a:r>
            <a:r>
              <a:rPr lang="en-US" sz="2000" b="1" dirty="0" err="1">
                <a:latin typeface="Bookman Old Style" panose="02050604050505020204" pitchFamily="18" charset="0"/>
              </a:rPr>
              <a:t>Leisten</a:t>
            </a:r>
            <a:br>
              <a:rPr lang="en-US" sz="2000" b="1" dirty="0">
                <a:latin typeface="Bookman Old Style" panose="02050604050505020204" pitchFamily="18" charset="0"/>
              </a:rPr>
            </a:br>
            <a:r>
              <a:rPr lang="en-US" sz="1800" b="1" dirty="0">
                <a:latin typeface="Bookman Old Style" panose="02050604050505020204" pitchFamily="18" charset="0"/>
              </a:rPr>
              <a:t>Daughter of August and Sophia </a:t>
            </a:r>
            <a:r>
              <a:rPr lang="en-US" sz="1800" b="1" dirty="0" err="1">
                <a:latin typeface="Bookman Old Style" panose="02050604050505020204" pitchFamily="18" charset="0"/>
              </a:rPr>
              <a:t>Ziegenhagen</a:t>
            </a:r>
            <a:r>
              <a:rPr lang="en-US" sz="1800" b="1" dirty="0">
                <a:latin typeface="Bookman Old Style" panose="02050604050505020204" pitchFamily="18" charset="0"/>
              </a:rPr>
              <a:t> Beyer</a:t>
            </a:r>
            <a:r>
              <a:rPr lang="en-US" sz="2000" b="1" dirty="0">
                <a:latin typeface="Bookman Old Style" panose="02050604050505020204" pitchFamily="18" charset="0"/>
              </a:rPr>
              <a:t> </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600" b="1" dirty="0">
                <a:latin typeface="Bookman Old Style" panose="02050604050505020204" pitchFamily="18" charset="0"/>
              </a:rPr>
              <a:t>Married on September 26, 1889</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02032" y="1132609"/>
            <a:ext cx="3912503" cy="5447746"/>
          </a:xfrm>
          <a:prstGeom prst="rect">
            <a:avLst/>
          </a:prstGeom>
        </p:spPr>
      </p:pic>
    </p:spTree>
    <p:extLst>
      <p:ext uri="{BB962C8B-B14F-4D97-AF65-F5344CB8AC3E}">
        <p14:creationId xmlns:p14="http://schemas.microsoft.com/office/powerpoint/2010/main" val="2936468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590" y="136526"/>
            <a:ext cx="10543310" cy="1325512"/>
          </a:xfrm>
        </p:spPr>
        <p:txBody>
          <a:bodyPr>
            <a:normAutofit/>
          </a:bodyPr>
          <a:lstStyle/>
          <a:p>
            <a:pPr algn="ctr"/>
            <a:r>
              <a:rPr lang="en-US" sz="1600" b="1" dirty="0">
                <a:latin typeface="Bookman Old Style" panose="02050604050505020204" pitchFamily="18" charset="0"/>
              </a:rPr>
              <a:t>	</a:t>
            </a:r>
            <a:r>
              <a:rPr lang="en-US" sz="2000" b="1" dirty="0">
                <a:latin typeface="Bookman Old Style" panose="02050604050505020204" pitchFamily="18" charset="0"/>
              </a:rPr>
              <a:t>Maria (Mary) Beyer </a:t>
            </a:r>
            <a:r>
              <a:rPr lang="en-US" sz="2000" b="1" dirty="0" err="1">
                <a:latin typeface="Bookman Old Style" panose="02050604050505020204" pitchFamily="18" charset="0"/>
              </a:rPr>
              <a:t>Leisten</a:t>
            </a:r>
            <a:r>
              <a:rPr lang="en-US" sz="2000" b="1" dirty="0">
                <a:latin typeface="Bookman Old Style" panose="02050604050505020204" pitchFamily="18" charset="0"/>
              </a:rPr>
              <a:t> (1869-1957)</a:t>
            </a:r>
            <a:br>
              <a:rPr lang="en-US" sz="1600" b="1" dirty="0">
                <a:latin typeface="Bookman Old Style" panose="02050604050505020204" pitchFamily="18" charset="0"/>
              </a:rPr>
            </a:br>
            <a:br>
              <a:rPr lang="en-US" sz="1400" b="1" dirty="0">
                <a:latin typeface="Bookman Old Style" panose="02050604050505020204" pitchFamily="18" charset="0"/>
              </a:rPr>
            </a:br>
            <a:r>
              <a:rPr lang="en-US" sz="1600" b="1" dirty="0">
                <a:latin typeface="Bookman Old Style" panose="02050604050505020204" pitchFamily="18" charset="0"/>
              </a:rPr>
              <a:t>        					Photo taken close to her 80</a:t>
            </a:r>
            <a:r>
              <a:rPr lang="en-US" sz="1600" b="1" baseline="30000" dirty="0">
                <a:latin typeface="Bookman Old Style" panose="02050604050505020204" pitchFamily="18" charset="0"/>
              </a:rPr>
              <a:t>th</a:t>
            </a:r>
            <a:r>
              <a:rPr lang="en-US" sz="1600" b="1" dirty="0">
                <a:latin typeface="Bookman Old Style" panose="02050604050505020204" pitchFamily="18" charset="0"/>
              </a:rPr>
              <a:t> birthday in 1949</a:t>
            </a:r>
            <a:br>
              <a:rPr lang="en-US" sz="1600" b="1" dirty="0">
                <a:latin typeface="Bookman Old Style" panose="02050604050505020204" pitchFamily="18" charset="0"/>
              </a:rPr>
            </a:br>
            <a:r>
              <a:rPr lang="en-US" sz="1600" b="1" dirty="0">
                <a:latin typeface="Bookman Old Style" panose="02050604050505020204" pitchFamily="18" charset="0"/>
              </a:rPr>
              <a:t>					at the Berg home in the Town of </a:t>
            </a:r>
            <a:r>
              <a:rPr lang="en-US" sz="1600" b="1" dirty="0" err="1">
                <a:latin typeface="Bookman Old Style" panose="02050604050505020204" pitchFamily="18" charset="0"/>
              </a:rPr>
              <a:t>Metomen</a:t>
            </a:r>
            <a:r>
              <a:rPr lang="en-US" sz="1600" b="1" dirty="0">
                <a:latin typeface="Bookman Old Style" panose="02050604050505020204" pitchFamily="18" charset="0"/>
              </a:rPr>
              <a:t>, WI.</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9809" y="1462038"/>
            <a:ext cx="2792318" cy="5001107"/>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93209" y="1656006"/>
            <a:ext cx="5387609" cy="3579392"/>
          </a:xfrm>
          <a:prstGeom prst="rect">
            <a:avLst/>
          </a:prstGeom>
        </p:spPr>
      </p:pic>
    </p:spTree>
    <p:extLst>
      <p:ext uri="{BB962C8B-B14F-4D97-AF65-F5344CB8AC3E}">
        <p14:creationId xmlns:p14="http://schemas.microsoft.com/office/powerpoint/2010/main" val="49802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230" y="0"/>
            <a:ext cx="11140580" cy="1356709"/>
          </a:xfrm>
        </p:spPr>
        <p:txBody>
          <a:bodyPr>
            <a:normAutofit fontScale="90000"/>
          </a:bodyPr>
          <a:lstStyle/>
          <a:p>
            <a:pPr algn="ctr"/>
            <a:r>
              <a:rPr lang="en-US" sz="1600" b="1" dirty="0">
                <a:latin typeface="Bookman Old Style" panose="02050604050505020204" pitchFamily="18" charset="0"/>
              </a:rPr>
              <a:t>		</a:t>
            </a:r>
            <a:br>
              <a:rPr lang="en-US" sz="1600" b="1" dirty="0">
                <a:latin typeface="Bookman Old Style" panose="02050604050505020204" pitchFamily="18" charset="0"/>
              </a:rPr>
            </a:br>
            <a:r>
              <a:rPr lang="en-US" sz="2200" b="1" dirty="0" err="1">
                <a:latin typeface="Bookman Old Style" panose="02050604050505020204" pitchFamily="18" charset="0"/>
              </a:rPr>
              <a:t>Lovila</a:t>
            </a:r>
            <a:r>
              <a:rPr lang="en-US" sz="2200" b="1" dirty="0">
                <a:latin typeface="Bookman Old Style" panose="02050604050505020204" pitchFamily="18" charset="0"/>
              </a:rPr>
              <a:t> </a:t>
            </a:r>
            <a:r>
              <a:rPr lang="en-US" sz="2200" b="1" dirty="0" err="1">
                <a:latin typeface="Bookman Old Style" panose="02050604050505020204" pitchFamily="18" charset="0"/>
              </a:rPr>
              <a:t>Leisten</a:t>
            </a:r>
            <a:r>
              <a:rPr lang="en-US" sz="2200" b="1" dirty="0">
                <a:latin typeface="Bookman Old Style" panose="02050604050505020204" pitchFamily="18" charset="0"/>
              </a:rPr>
              <a:t> (1897- </a:t>
            </a:r>
            <a:r>
              <a:rPr lang="en-US" sz="2200" b="1" dirty="0" err="1">
                <a:latin typeface="Bookman Old Style" panose="02050604050505020204" pitchFamily="18" charset="0"/>
              </a:rPr>
              <a:t>unk</a:t>
            </a:r>
            <a:r>
              <a:rPr lang="en-US" sz="2200" b="1" dirty="0">
                <a:latin typeface="Bookman Old Style" panose="02050604050505020204" pitchFamily="18" charset="0"/>
              </a:rPr>
              <a:t>.),  Daughter of Mary Beyer </a:t>
            </a:r>
            <a:r>
              <a:rPr lang="en-US" sz="2200" b="1" dirty="0" err="1">
                <a:latin typeface="Bookman Old Style" panose="02050604050505020204" pitchFamily="18" charset="0"/>
              </a:rPr>
              <a:t>Leisten</a:t>
            </a:r>
            <a:r>
              <a:rPr lang="en-US" sz="2200" b="1" dirty="0">
                <a:latin typeface="Bookman Old Style" panose="02050604050505020204" pitchFamily="18" charset="0"/>
              </a:rPr>
              <a:t> &amp; Charles </a:t>
            </a:r>
            <a:r>
              <a:rPr lang="en-US" sz="2200" b="1" dirty="0" err="1">
                <a:latin typeface="Bookman Old Style" panose="02050604050505020204" pitchFamily="18" charset="0"/>
              </a:rPr>
              <a:t>Leisten</a:t>
            </a:r>
            <a:r>
              <a:rPr lang="en-US" sz="2200" b="1" dirty="0">
                <a:latin typeface="Bookman Old Style" panose="02050604050505020204" pitchFamily="18" charset="0"/>
              </a:rPr>
              <a:t> </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600" b="1" dirty="0" err="1">
                <a:latin typeface="Bookman Old Style" panose="02050604050505020204" pitchFamily="18" charset="0"/>
              </a:rPr>
              <a:t>Lovila</a:t>
            </a:r>
            <a:r>
              <a:rPr lang="en-US" sz="1600" b="1" dirty="0">
                <a:latin typeface="Bookman Old Style" panose="02050604050505020204" pitchFamily="18" charset="0"/>
              </a:rPr>
              <a:t> married Elmer Berg on June 30, 1920</a:t>
            </a:r>
            <a:r>
              <a:rPr lang="en-US" sz="1400" b="1" dirty="0">
                <a:latin typeface="Bookman Old Style" panose="02050604050505020204" pitchFamily="18" charset="0"/>
              </a:rPr>
              <a:t>		</a:t>
            </a:r>
            <a:r>
              <a:rPr lang="en-US" sz="1400" b="1" dirty="0" err="1">
                <a:latin typeface="Bookman Old Style" panose="02050604050505020204" pitchFamily="18" charset="0"/>
              </a:rPr>
              <a:t>Lovila</a:t>
            </a:r>
            <a:r>
              <a:rPr lang="en-US" sz="1400" b="1" dirty="0">
                <a:latin typeface="Bookman Old Style" panose="02050604050505020204" pitchFamily="18" charset="0"/>
              </a:rPr>
              <a:t>, her dog “Jack” &amp; her father Charles </a:t>
            </a:r>
            <a:r>
              <a:rPr lang="en-US" sz="1400" b="1" dirty="0" err="1">
                <a:latin typeface="Bookman Old Style" panose="02050604050505020204" pitchFamily="18" charset="0"/>
              </a:rPr>
              <a:t>Leisten</a:t>
            </a:r>
            <a:r>
              <a:rPr lang="en-US" sz="1400" b="1" dirty="0">
                <a:latin typeface="Bookman Old Style" panose="02050604050505020204" pitchFamily="18" charset="0"/>
              </a:rPr>
              <a:t> on</a:t>
            </a:r>
            <a:br>
              <a:rPr lang="en-US" sz="1400" b="1" dirty="0">
                <a:latin typeface="Bookman Old Style" panose="02050604050505020204" pitchFamily="18" charset="0"/>
              </a:rPr>
            </a:br>
            <a:r>
              <a:rPr lang="en-US" sz="1400" b="1" dirty="0">
                <a:latin typeface="Bookman Old Style" panose="02050604050505020204" pitchFamily="18" charset="0"/>
              </a:rPr>
              <a:t>						   the front porch of their home in Burnett</a:t>
            </a:r>
            <a:br>
              <a:rPr lang="en-US" sz="1400" b="1" dirty="0">
                <a:latin typeface="Bookman Old Style" panose="02050604050505020204" pitchFamily="18" charset="0"/>
              </a:rPr>
            </a:br>
            <a:br>
              <a:rPr lang="en-US" sz="1600" b="1" dirty="0">
                <a:latin typeface="Bookman Old Style" panose="02050604050505020204" pitchFamily="18" charset="0"/>
              </a:rPr>
            </a:b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4526" y="1356709"/>
            <a:ext cx="3482331" cy="531873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6377" y="1615865"/>
            <a:ext cx="6106502" cy="3786645"/>
          </a:xfrm>
          <a:prstGeom prst="rect">
            <a:avLst/>
          </a:prstGeom>
        </p:spPr>
      </p:pic>
    </p:spTree>
    <p:extLst>
      <p:ext uri="{BB962C8B-B14F-4D97-AF65-F5344CB8AC3E}">
        <p14:creationId xmlns:p14="http://schemas.microsoft.com/office/powerpoint/2010/main" val="16868220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4571"/>
            <a:ext cx="12191999" cy="1241673"/>
          </a:xfrm>
        </p:spPr>
        <p:txBody>
          <a:bodyPr>
            <a:normAutofit/>
          </a:bodyPr>
          <a:lstStyle/>
          <a:p>
            <a:pPr algn="ctr"/>
            <a:r>
              <a:rPr lang="en-US" sz="2000" b="1" dirty="0">
                <a:latin typeface="Bookman Old Style" panose="02050604050505020204" pitchFamily="18" charset="0"/>
              </a:rPr>
              <a:t>Ernestina (Tina) Beyer (1870-1934) &amp; Frank </a:t>
            </a:r>
            <a:r>
              <a:rPr lang="en-US" sz="2000" b="1" dirty="0" err="1">
                <a:latin typeface="Bookman Old Style" panose="02050604050505020204" pitchFamily="18" charset="0"/>
              </a:rPr>
              <a:t>Gritzmacher</a:t>
            </a:r>
            <a:br>
              <a:rPr lang="en-US" sz="2000" b="1" dirty="0">
                <a:latin typeface="Bookman Old Style" panose="02050604050505020204" pitchFamily="18" charset="0"/>
              </a:rPr>
            </a:br>
            <a:r>
              <a:rPr lang="en-US" sz="1600" b="1" dirty="0">
                <a:latin typeface="Bookman Old Style" panose="02050604050505020204" pitchFamily="18" charset="0"/>
              </a:rPr>
              <a:t>Daughter of August &amp; Sophia </a:t>
            </a:r>
            <a:r>
              <a:rPr lang="en-US" sz="1600" b="1" dirty="0" err="1">
                <a:latin typeface="Bookman Old Style" panose="02050604050505020204" pitchFamily="18" charset="0"/>
              </a:rPr>
              <a:t>Ziegenhagen</a:t>
            </a:r>
            <a:r>
              <a:rPr lang="en-US" sz="1600" b="1" dirty="0">
                <a:latin typeface="Bookman Old Style" panose="02050604050505020204" pitchFamily="18" charset="0"/>
              </a:rPr>
              <a:t> Beyer </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600" b="1" dirty="0">
                <a:latin typeface="Bookman Old Style" panose="02050604050505020204" pitchFamily="18" charset="0"/>
              </a:rPr>
              <a:t>Married on April 14, 1898</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67812" y="1326244"/>
            <a:ext cx="3501633" cy="5229796"/>
          </a:xfrm>
          <a:prstGeom prst="rect">
            <a:avLst/>
          </a:prstGeom>
        </p:spPr>
      </p:pic>
    </p:spTree>
    <p:extLst>
      <p:ext uri="{BB962C8B-B14F-4D97-AF65-F5344CB8AC3E}">
        <p14:creationId xmlns:p14="http://schemas.microsoft.com/office/powerpoint/2010/main" val="536907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7897" y="-1"/>
            <a:ext cx="10779854" cy="6858001"/>
          </a:xfrm>
          <a:prstGeom prst="rect">
            <a:avLst/>
          </a:prstGeom>
        </p:spPr>
        <p:txBody>
          <a:bodyPr wrap="square">
            <a:spAutoFit/>
          </a:bodyPr>
          <a:lstStyle/>
          <a:p>
            <a:pPr algn="ctr"/>
            <a:r>
              <a:rPr lang="en-US" b="1" dirty="0">
                <a:latin typeface="Bookman Old Style" panose="02050604050505020204" pitchFamily="18" charset="0"/>
              </a:rPr>
              <a:t>   </a:t>
            </a:r>
          </a:p>
          <a:p>
            <a:pPr algn="ctr"/>
            <a:r>
              <a:rPr lang="en-US" sz="2400" b="1" dirty="0" err="1">
                <a:latin typeface="Bookman Old Style" panose="02050604050505020204" pitchFamily="18" charset="0"/>
              </a:rPr>
              <a:t>Ziegenhagan</a:t>
            </a:r>
            <a:r>
              <a:rPr lang="en-US" sz="2400" b="1" dirty="0">
                <a:latin typeface="Bookman Old Style" panose="02050604050505020204" pitchFamily="18" charset="0"/>
              </a:rPr>
              <a:t>, in the state of </a:t>
            </a:r>
            <a:r>
              <a:rPr lang="en-US" sz="2400" b="1" dirty="0" err="1">
                <a:latin typeface="Bookman Old Style" panose="02050604050505020204" pitchFamily="18" charset="0"/>
              </a:rPr>
              <a:t>Saatzig</a:t>
            </a:r>
            <a:r>
              <a:rPr lang="en-US" sz="2400" b="1" dirty="0">
                <a:latin typeface="Bookman Old Style" panose="02050604050505020204" pitchFamily="18" charset="0"/>
              </a:rPr>
              <a:t>, Western Pomerania</a:t>
            </a:r>
          </a:p>
          <a:p>
            <a:r>
              <a:rPr lang="en-US" b="1" dirty="0">
                <a:latin typeface="Bookman Old Style" panose="02050604050505020204" pitchFamily="18" charset="0"/>
              </a:rPr>
              <a:t>   </a:t>
            </a:r>
            <a:endParaRPr lang="en-US" sz="2000" b="1" dirty="0">
              <a:latin typeface="Bookman Old Style" panose="02050604050505020204" pitchFamily="18" charset="0"/>
            </a:endParaRPr>
          </a:p>
          <a:p>
            <a:r>
              <a:rPr lang="en-US" b="1" dirty="0">
                <a:latin typeface="Bookman Old Style" panose="02050604050505020204" pitchFamily="18" charset="0"/>
              </a:rPr>
              <a:t>The Beyer-</a:t>
            </a:r>
            <a:r>
              <a:rPr lang="en-US" b="1" dirty="0" err="1">
                <a:latin typeface="Bookman Old Style" panose="02050604050505020204" pitchFamily="18" charset="0"/>
              </a:rPr>
              <a:t>Nennemann</a:t>
            </a:r>
            <a:r>
              <a:rPr lang="en-US" b="1" dirty="0">
                <a:latin typeface="Bookman Old Style" panose="02050604050505020204" pitchFamily="18" charset="0"/>
              </a:rPr>
              <a:t>-</a:t>
            </a:r>
            <a:r>
              <a:rPr lang="en-US" b="1" dirty="0" err="1">
                <a:latin typeface="Bookman Old Style" panose="02050604050505020204" pitchFamily="18" charset="0"/>
              </a:rPr>
              <a:t>Ziegenhagen</a:t>
            </a:r>
            <a:r>
              <a:rPr lang="en-US" b="1" dirty="0">
                <a:latin typeface="Bookman Old Style" panose="02050604050505020204" pitchFamily="18" charset="0"/>
              </a:rPr>
              <a:t> family came from the area around the farming village of </a:t>
            </a:r>
            <a:r>
              <a:rPr lang="en-US" b="1" dirty="0" err="1">
                <a:latin typeface="Bookman Old Style" panose="02050604050505020204" pitchFamily="18" charset="0"/>
              </a:rPr>
              <a:t>Ziegenhagen</a:t>
            </a:r>
            <a:r>
              <a:rPr lang="en-US" b="1" dirty="0">
                <a:latin typeface="Bookman Old Style" panose="02050604050505020204" pitchFamily="18" charset="0"/>
              </a:rPr>
              <a:t> in Western Pomerania which was a province within the Kingdom of Prussia (northern Germany).  After WW-II, this area became part of Poland.  Today </a:t>
            </a:r>
            <a:r>
              <a:rPr lang="en-US" b="1" dirty="0" err="1">
                <a:latin typeface="Bookman Old Style" panose="02050604050505020204" pitchFamily="18" charset="0"/>
              </a:rPr>
              <a:t>Ziegenhagen</a:t>
            </a:r>
            <a:r>
              <a:rPr lang="en-US" b="1" dirty="0">
                <a:latin typeface="Bookman Old Style" panose="02050604050505020204" pitchFamily="18" charset="0"/>
              </a:rPr>
              <a:t> is known as </a:t>
            </a:r>
            <a:r>
              <a:rPr lang="en-US" b="1" dirty="0" err="1">
                <a:latin typeface="Bookman Old Style" panose="02050604050505020204" pitchFamily="18" charset="0"/>
              </a:rPr>
              <a:t>Rybecki</a:t>
            </a:r>
            <a:r>
              <a:rPr lang="en-US" b="1" dirty="0">
                <a:latin typeface="Bookman Old Style" panose="02050604050505020204" pitchFamily="18" charset="0"/>
              </a:rPr>
              <a:t>. </a:t>
            </a:r>
            <a:br>
              <a:rPr lang="en-US" b="1" dirty="0">
                <a:latin typeface="Bookman Old Style" panose="02050604050505020204" pitchFamily="18" charset="0"/>
              </a:rPr>
            </a:br>
            <a:br>
              <a:rPr lang="en-US" b="1" dirty="0">
                <a:latin typeface="Bookman Old Style" panose="02050604050505020204" pitchFamily="18" charset="0"/>
              </a:rPr>
            </a:br>
            <a:br>
              <a:rPr lang="en-US" b="1" dirty="0">
                <a:latin typeface="Bookman Old Style" panose="02050604050505020204" pitchFamily="18" charset="0"/>
              </a:rPr>
            </a:br>
            <a:endParaRPr lang="en-US" b="1" dirty="0">
              <a:latin typeface="Bookman Old Style" panose="02050604050505020204" pitchFamily="18" charset="0"/>
            </a:endParaRPr>
          </a:p>
          <a:p>
            <a:endParaRPr lang="en-US" b="1" dirty="0">
              <a:latin typeface="Bookman Old Style" panose="02050604050505020204" pitchFamily="18" charset="0"/>
            </a:endParaRPr>
          </a:p>
          <a:p>
            <a:endParaRPr lang="en-US" b="1" dirty="0">
              <a:latin typeface="Bookman Old Style" panose="02050604050505020204" pitchFamily="18" charset="0"/>
            </a:endParaRPr>
          </a:p>
          <a:p>
            <a:endParaRPr lang="en-US" b="1" dirty="0">
              <a:latin typeface="Bookman Old Style" panose="02050604050505020204" pitchFamily="18" charset="0"/>
            </a:endParaRPr>
          </a:p>
          <a:p>
            <a:endParaRPr lang="en-US" b="1" dirty="0">
              <a:latin typeface="Bookman Old Style" panose="02050604050505020204" pitchFamily="18" charset="0"/>
            </a:endParaRPr>
          </a:p>
          <a:p>
            <a:endParaRPr lang="en-US" b="1" dirty="0">
              <a:latin typeface="Bookman Old Style" panose="02050604050505020204" pitchFamily="18" charset="0"/>
            </a:endParaRPr>
          </a:p>
          <a:p>
            <a:endParaRPr lang="en-US" b="1" dirty="0">
              <a:latin typeface="Bookman Old Style" panose="02050604050505020204" pitchFamily="18" charset="0"/>
            </a:endParaRPr>
          </a:p>
          <a:p>
            <a:endParaRPr lang="en-US" b="1" dirty="0">
              <a:latin typeface="Bookman Old Style" panose="02050604050505020204" pitchFamily="18" charset="0"/>
            </a:endParaRPr>
          </a:p>
          <a:p>
            <a:endParaRPr lang="en-US" b="1" dirty="0">
              <a:latin typeface="Bookman Old Style" panose="02050604050505020204" pitchFamily="18" charset="0"/>
            </a:endParaRPr>
          </a:p>
          <a:p>
            <a:endParaRPr lang="en-US" b="1" dirty="0">
              <a:latin typeface="Bookman Old Style" panose="02050604050505020204" pitchFamily="18" charset="0"/>
            </a:endParaRPr>
          </a:p>
          <a:p>
            <a:endParaRPr lang="en-US" b="1" dirty="0">
              <a:latin typeface="Bookman Old Style" panose="02050604050505020204" pitchFamily="18" charset="0"/>
            </a:endParaRPr>
          </a:p>
          <a:p>
            <a:endParaRPr lang="en-US" b="1" dirty="0">
              <a:latin typeface="Bookman Old Style" panose="02050604050505020204" pitchFamily="18" charset="0"/>
            </a:endParaRPr>
          </a:p>
          <a:p>
            <a:endParaRPr lang="en-US" b="1" dirty="0">
              <a:latin typeface="Bookman Old Style" panose="02050604050505020204" pitchFamily="18" charset="0"/>
            </a:endParaRPr>
          </a:p>
          <a:p>
            <a:br>
              <a:rPr lang="en-US" b="1" dirty="0">
                <a:latin typeface="Bookman Old Style" panose="02050604050505020204" pitchFamily="18" charset="0"/>
              </a:rPr>
            </a:b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3962" y="2106803"/>
            <a:ext cx="6170359" cy="4546832"/>
          </a:xfrm>
          <a:prstGeom prst="rect">
            <a:avLst/>
          </a:prstGeom>
        </p:spPr>
      </p:pic>
    </p:spTree>
    <p:extLst>
      <p:ext uri="{BB962C8B-B14F-4D97-AF65-F5344CB8AC3E}">
        <p14:creationId xmlns:p14="http://schemas.microsoft.com/office/powerpoint/2010/main" val="18850266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492" y="0"/>
            <a:ext cx="10355255" cy="1324664"/>
          </a:xfrm>
        </p:spPr>
        <p:txBody>
          <a:bodyPr>
            <a:normAutofit/>
          </a:bodyPr>
          <a:lstStyle/>
          <a:p>
            <a:pPr algn="ctr"/>
            <a:r>
              <a:rPr lang="en-US" sz="2000" b="1" dirty="0">
                <a:latin typeface="Bookman Old Style" panose="02050604050505020204" pitchFamily="18" charset="0"/>
              </a:rPr>
              <a:t>Charles Beyer (1872-1945) &amp; Ida </a:t>
            </a:r>
            <a:r>
              <a:rPr lang="en-US" sz="2000" b="1" dirty="0" err="1">
                <a:latin typeface="Bookman Old Style" panose="02050604050505020204" pitchFamily="18" charset="0"/>
              </a:rPr>
              <a:t>Hilgendorf</a:t>
            </a:r>
            <a:br>
              <a:rPr lang="en-US" sz="2000" b="1" dirty="0">
                <a:latin typeface="Bookman Old Style" panose="02050604050505020204" pitchFamily="18" charset="0"/>
              </a:rPr>
            </a:br>
            <a:r>
              <a:rPr lang="en-US" sz="1600" b="1" dirty="0">
                <a:latin typeface="Bookman Old Style" panose="02050604050505020204" pitchFamily="18" charset="0"/>
              </a:rPr>
              <a:t>Son of August and Sophia </a:t>
            </a:r>
            <a:r>
              <a:rPr lang="en-US" sz="1600" b="1" dirty="0" err="1">
                <a:latin typeface="Bookman Old Style" panose="02050604050505020204" pitchFamily="18" charset="0"/>
              </a:rPr>
              <a:t>Ziegenhagen</a:t>
            </a:r>
            <a:r>
              <a:rPr lang="en-US" sz="1600" b="1" dirty="0">
                <a:latin typeface="Bookman Old Style" panose="02050604050505020204" pitchFamily="18" charset="0"/>
              </a:rPr>
              <a:t> Beyer</a:t>
            </a:r>
            <a:br>
              <a:rPr lang="en-US" sz="2000" b="1" dirty="0">
                <a:latin typeface="Bookman Old Style" panose="02050604050505020204" pitchFamily="18" charset="0"/>
              </a:rPr>
            </a:br>
            <a:br>
              <a:rPr lang="en-US" sz="2000" b="1" dirty="0">
                <a:latin typeface="Bookman Old Style" panose="02050604050505020204" pitchFamily="18" charset="0"/>
              </a:rPr>
            </a:br>
            <a:r>
              <a:rPr lang="en-US" sz="1600" b="1" dirty="0">
                <a:latin typeface="Bookman Old Style" panose="02050604050505020204" pitchFamily="18" charset="0"/>
              </a:rPr>
              <a:t>Married on April 6, 1896</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26360" y="1324664"/>
            <a:ext cx="3676046" cy="5344583"/>
          </a:xfrm>
          <a:prstGeom prst="rect">
            <a:avLst/>
          </a:prstGeom>
        </p:spPr>
      </p:pic>
    </p:spTree>
    <p:extLst>
      <p:ext uri="{BB962C8B-B14F-4D97-AF65-F5344CB8AC3E}">
        <p14:creationId xmlns:p14="http://schemas.microsoft.com/office/powerpoint/2010/main" val="2040589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1999" cy="1191237"/>
          </a:xfrm>
        </p:spPr>
        <p:txBody>
          <a:bodyPr>
            <a:normAutofit/>
          </a:bodyPr>
          <a:lstStyle/>
          <a:p>
            <a:pPr algn="ctr"/>
            <a:r>
              <a:rPr lang="en-US" sz="2000" b="1" dirty="0">
                <a:latin typeface="Bookman Old Style" panose="02050604050505020204" pitchFamily="18" charset="0"/>
              </a:rPr>
              <a:t>Charles (Charlie) Beyer (1872-1945) and Ida </a:t>
            </a:r>
            <a:r>
              <a:rPr lang="en-US" sz="2000" b="1" dirty="0" err="1">
                <a:latin typeface="Bookman Old Style" panose="02050604050505020204" pitchFamily="18" charset="0"/>
              </a:rPr>
              <a:t>Hilgendorf</a:t>
            </a:r>
            <a:r>
              <a:rPr lang="en-US" sz="2000" b="1" dirty="0">
                <a:latin typeface="Bookman Old Style" panose="02050604050505020204" pitchFamily="18" charset="0"/>
              </a:rPr>
              <a:t> Beyer</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600" b="1" dirty="0">
                <a:latin typeface="Bookman Old Style" panose="02050604050505020204" pitchFamily="18" charset="0"/>
              </a:rPr>
              <a:t>Charlie and Ida owned the first car (a Ford) in the family and had a cottage on the Rock River near Horicon.</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945" y="1189453"/>
            <a:ext cx="2929209" cy="5320145"/>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954" y="1191236"/>
            <a:ext cx="2811466" cy="487448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9365" y="1195744"/>
            <a:ext cx="3710940" cy="2279904"/>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60679" y="3782414"/>
            <a:ext cx="4459224" cy="2581656"/>
          </a:xfrm>
          <a:prstGeom prst="rect">
            <a:avLst/>
          </a:prstGeom>
        </p:spPr>
      </p:pic>
    </p:spTree>
    <p:extLst>
      <p:ext uri="{BB962C8B-B14F-4D97-AF65-F5344CB8AC3E}">
        <p14:creationId xmlns:p14="http://schemas.microsoft.com/office/powerpoint/2010/main" val="9188392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7418" y="167699"/>
            <a:ext cx="10456718" cy="1089602"/>
          </a:xfrm>
        </p:spPr>
        <p:txBody>
          <a:bodyPr>
            <a:normAutofit/>
          </a:bodyPr>
          <a:lstStyle/>
          <a:p>
            <a:pPr algn="ctr"/>
            <a:r>
              <a:rPr lang="en-US" sz="2000" b="1" dirty="0">
                <a:latin typeface="Bookman Old Style" panose="02050604050505020204" pitchFamily="18" charset="0"/>
              </a:rPr>
              <a:t>Ida Beyer (1876-1962) &amp; Otto </a:t>
            </a:r>
            <a:r>
              <a:rPr lang="en-US" sz="2000" b="1" dirty="0" err="1">
                <a:latin typeface="Bookman Old Style" panose="02050604050505020204" pitchFamily="18" charset="0"/>
              </a:rPr>
              <a:t>Gruetzmacher</a:t>
            </a:r>
            <a:br>
              <a:rPr lang="en-US" sz="2000" b="1" dirty="0">
                <a:latin typeface="Bookman Old Style" panose="02050604050505020204" pitchFamily="18" charset="0"/>
              </a:rPr>
            </a:br>
            <a:r>
              <a:rPr lang="en-US" sz="1600" b="1" dirty="0">
                <a:latin typeface="Bookman Old Style" panose="02050604050505020204" pitchFamily="18" charset="0"/>
              </a:rPr>
              <a:t>Daughter of August and Sophia </a:t>
            </a:r>
            <a:r>
              <a:rPr lang="en-US" sz="1600" b="1" dirty="0" err="1">
                <a:latin typeface="Bookman Old Style" panose="02050604050505020204" pitchFamily="18" charset="0"/>
              </a:rPr>
              <a:t>Ziegenhagen</a:t>
            </a:r>
            <a:r>
              <a:rPr lang="en-US" sz="1600" b="1" dirty="0">
                <a:latin typeface="Bookman Old Style" panose="02050604050505020204" pitchFamily="18" charset="0"/>
              </a:rPr>
              <a:t> Beyer</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600" b="1" dirty="0">
                <a:latin typeface="Bookman Old Style" panose="02050604050505020204" pitchFamily="18" charset="0"/>
              </a:rPr>
              <a:t>Married on December 17, 1897</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02884" y="1257301"/>
            <a:ext cx="3338059" cy="5230313"/>
          </a:xfrm>
          <a:prstGeom prst="rect">
            <a:avLst/>
          </a:prstGeom>
        </p:spPr>
      </p:pic>
    </p:spTree>
    <p:extLst>
      <p:ext uri="{BB962C8B-B14F-4D97-AF65-F5344CB8AC3E}">
        <p14:creationId xmlns:p14="http://schemas.microsoft.com/office/powerpoint/2010/main" val="567976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811" y="12788"/>
            <a:ext cx="10377881" cy="826112"/>
          </a:xfrm>
        </p:spPr>
        <p:txBody>
          <a:bodyPr>
            <a:normAutofit/>
          </a:bodyPr>
          <a:lstStyle/>
          <a:p>
            <a:pPr algn="ctr"/>
            <a:r>
              <a:rPr lang="en-US" sz="2000" b="1" dirty="0">
                <a:latin typeface="Bookman Old Style" panose="02050604050505020204" pitchFamily="18" charset="0"/>
              </a:rPr>
              <a:t>Selma </a:t>
            </a:r>
            <a:r>
              <a:rPr lang="en-US" sz="2000" b="1" dirty="0" err="1">
                <a:latin typeface="Bookman Old Style" panose="02050604050505020204" pitchFamily="18" charset="0"/>
              </a:rPr>
              <a:t>Gruetzmacher</a:t>
            </a:r>
            <a:r>
              <a:rPr lang="en-US" sz="2000" b="1" dirty="0">
                <a:latin typeface="Bookman Old Style" panose="02050604050505020204" pitchFamily="18" charset="0"/>
              </a:rPr>
              <a:t> (1903-1987) &amp; Elmer </a:t>
            </a:r>
            <a:r>
              <a:rPr lang="en-US" sz="2000" b="1" dirty="0" err="1">
                <a:latin typeface="Bookman Old Style" panose="02050604050505020204" pitchFamily="18" charset="0"/>
              </a:rPr>
              <a:t>Gruetzmacher</a:t>
            </a:r>
            <a:r>
              <a:rPr lang="en-US" sz="2000" b="1" dirty="0">
                <a:latin typeface="Bookman Old Style" panose="02050604050505020204" pitchFamily="18" charset="0"/>
              </a:rPr>
              <a:t> (1909-1988)</a:t>
            </a:r>
            <a:br>
              <a:rPr lang="en-US" sz="2000" b="1" dirty="0">
                <a:latin typeface="Bookman Old Style" panose="02050604050505020204" pitchFamily="18" charset="0"/>
              </a:rPr>
            </a:br>
            <a:r>
              <a:rPr lang="en-US" sz="1800" b="1" dirty="0">
                <a:latin typeface="Bookman Old Style" panose="02050604050505020204" pitchFamily="18" charset="0"/>
              </a:rPr>
              <a:t>Children of Ida Beyer </a:t>
            </a:r>
            <a:r>
              <a:rPr lang="en-US" sz="1800" b="1" dirty="0" err="1">
                <a:latin typeface="Bookman Old Style" panose="02050604050505020204" pitchFamily="18" charset="0"/>
              </a:rPr>
              <a:t>Gruetzmacher</a:t>
            </a:r>
            <a:r>
              <a:rPr lang="en-US" sz="1800" b="1" dirty="0">
                <a:latin typeface="Bookman Old Style" panose="02050604050505020204" pitchFamily="18" charset="0"/>
              </a:rPr>
              <a:t> &amp; Otto </a:t>
            </a:r>
            <a:r>
              <a:rPr lang="en-US" sz="1800" b="1" dirty="0" err="1">
                <a:latin typeface="Bookman Old Style" panose="02050604050505020204" pitchFamily="18" charset="0"/>
              </a:rPr>
              <a:t>Gruetzmacher</a:t>
            </a:r>
            <a:endParaRPr lang="en-US" sz="2000" b="1" dirty="0">
              <a:latin typeface="Bookman Old Style" panose="020506040505050202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7148" y="1201904"/>
            <a:ext cx="2849381" cy="476266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9698" y="1201904"/>
            <a:ext cx="3417714" cy="4762668"/>
          </a:xfrm>
          <a:prstGeom prst="rect">
            <a:avLst/>
          </a:prstGeom>
        </p:spPr>
      </p:pic>
    </p:spTree>
    <p:extLst>
      <p:ext uri="{BB962C8B-B14F-4D97-AF65-F5344CB8AC3E}">
        <p14:creationId xmlns:p14="http://schemas.microsoft.com/office/powerpoint/2010/main" val="15874740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66" y="85737"/>
            <a:ext cx="12074235" cy="1151948"/>
          </a:xfrm>
        </p:spPr>
        <p:txBody>
          <a:bodyPr>
            <a:normAutofit fontScale="90000"/>
          </a:bodyPr>
          <a:lstStyle/>
          <a:p>
            <a:r>
              <a:rPr lang="en-US" sz="1800" b="1" dirty="0">
                <a:latin typeface="Bookman Old Style" panose="02050604050505020204" pitchFamily="18" charset="0"/>
              </a:rPr>
              <a:t>	</a:t>
            </a:r>
            <a:br>
              <a:rPr lang="en-US" sz="1800" b="1" dirty="0">
                <a:latin typeface="Bookman Old Style" panose="02050604050505020204" pitchFamily="18" charset="0"/>
              </a:rPr>
            </a:br>
            <a:r>
              <a:rPr lang="en-US" sz="1800" b="1" dirty="0">
                <a:latin typeface="Bookman Old Style" panose="02050604050505020204" pitchFamily="18" charset="0"/>
              </a:rPr>
              <a:t>                                          </a:t>
            </a:r>
            <a:r>
              <a:rPr lang="en-US" sz="2000" b="1" dirty="0">
                <a:latin typeface="Bookman Old Style" panose="02050604050505020204" pitchFamily="18" charset="0"/>
              </a:rPr>
              <a:t>Selma </a:t>
            </a:r>
            <a:r>
              <a:rPr lang="en-US" sz="2000" b="1" dirty="0" err="1">
                <a:latin typeface="Bookman Old Style" panose="02050604050505020204" pitchFamily="18" charset="0"/>
              </a:rPr>
              <a:t>Gruetzmacher</a:t>
            </a:r>
            <a:r>
              <a:rPr lang="en-US" sz="2000" b="1" dirty="0">
                <a:latin typeface="Bookman Old Style" panose="02050604050505020204" pitchFamily="18" charset="0"/>
              </a:rPr>
              <a:t> </a:t>
            </a:r>
            <a:r>
              <a:rPr lang="en-US" sz="2000" b="1" dirty="0" err="1">
                <a:latin typeface="Bookman Old Style" panose="02050604050505020204" pitchFamily="18" charset="0"/>
              </a:rPr>
              <a:t>Freber</a:t>
            </a:r>
            <a:r>
              <a:rPr lang="en-US" sz="2000" b="1" dirty="0">
                <a:latin typeface="Bookman Old Style" panose="02050604050505020204" pitchFamily="18" charset="0"/>
              </a:rPr>
              <a:t> (1903-1987)</a:t>
            </a:r>
            <a:br>
              <a:rPr lang="en-US" sz="1600" b="1" dirty="0">
                <a:latin typeface="Bookman Old Style" panose="02050604050505020204" pitchFamily="18" charset="0"/>
              </a:rPr>
            </a:br>
            <a:br>
              <a:rPr lang="en-US" sz="1400" b="1" dirty="0">
                <a:latin typeface="Bookman Old Style" panose="02050604050505020204" pitchFamily="18" charset="0"/>
              </a:rPr>
            </a:br>
            <a:br>
              <a:rPr lang="en-US" sz="1400" b="1" dirty="0">
                <a:latin typeface="Bookman Old Style" panose="02050604050505020204" pitchFamily="18" charset="0"/>
              </a:rPr>
            </a:br>
            <a:r>
              <a:rPr lang="en-US" sz="1400" b="1" dirty="0">
                <a:latin typeface="Bookman Old Style" panose="02050604050505020204" pitchFamily="18" charset="0"/>
              </a:rPr>
              <a:t>    Selma with Cousins Edna Beyer &amp; Goldie Lewis     	        Selma in Beaver Dam                        Selma’s Marriage to Orville </a:t>
            </a:r>
            <a:r>
              <a:rPr lang="en-US" sz="1400" b="1" dirty="0" err="1">
                <a:latin typeface="Bookman Old Style" panose="02050604050505020204" pitchFamily="18" charset="0"/>
              </a:rPr>
              <a:t>Freber</a:t>
            </a:r>
            <a:br>
              <a:rPr lang="en-US" sz="1600" b="1" dirty="0">
                <a:latin typeface="Bookman Old Style" panose="02050604050505020204" pitchFamily="18" charset="0"/>
              </a:rPr>
            </a:br>
            <a:r>
              <a:rPr lang="en-US" sz="1600" b="1" dirty="0">
                <a:latin typeface="Bookman Old Style" panose="02050604050505020204" pitchFamily="18" charset="0"/>
              </a:rPr>
              <a:t> </a:t>
            </a:r>
            <a:br>
              <a:rPr lang="en-US" sz="1600" b="1" dirty="0">
                <a:latin typeface="Bookman Old Style" panose="02050604050505020204" pitchFamily="18" charset="0"/>
              </a:rPr>
            </a:br>
            <a:endParaRPr lang="fr-FR" sz="1600" b="1" dirty="0">
              <a:latin typeface="Bookman Old Style" panose="02050604050505020204" pitchFamily="18" charset="0"/>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1954" b="1199"/>
          <a:stretch/>
        </p:blipFill>
        <p:spPr>
          <a:xfrm>
            <a:off x="8234407" y="1231239"/>
            <a:ext cx="3050665" cy="4504378"/>
          </a:xfrm>
          <a:prstGeom prst="rect">
            <a:avLst/>
          </a:prstGeom>
        </p:spPr>
      </p:pic>
      <p:pic>
        <p:nvPicPr>
          <p:cNvPr id="4" name="Picture 3"/>
          <p:cNvPicPr>
            <a:picLocks noChangeAspect="1"/>
          </p:cNvPicPr>
          <p:nvPr/>
        </p:nvPicPr>
        <p:blipFill>
          <a:blip r:embed="rId3"/>
          <a:stretch>
            <a:fillRect/>
          </a:stretch>
        </p:blipFill>
        <p:spPr>
          <a:xfrm>
            <a:off x="845870" y="1232055"/>
            <a:ext cx="3304820" cy="4503562"/>
          </a:xfrm>
          <a:prstGeom prst="rect">
            <a:avLst/>
          </a:prstGeom>
        </p:spPr>
      </p:pic>
      <p:pic>
        <p:nvPicPr>
          <p:cNvPr id="6" name="Picture 5"/>
          <p:cNvPicPr>
            <a:picLocks noChangeAspect="1"/>
          </p:cNvPicPr>
          <p:nvPr/>
        </p:nvPicPr>
        <p:blipFill>
          <a:blip r:embed="rId4"/>
          <a:stretch>
            <a:fillRect/>
          </a:stretch>
        </p:blipFill>
        <p:spPr>
          <a:xfrm>
            <a:off x="4834611" y="1229296"/>
            <a:ext cx="2715875" cy="4504378"/>
          </a:xfrm>
          <a:prstGeom prst="rect">
            <a:avLst/>
          </a:prstGeom>
        </p:spPr>
      </p:pic>
    </p:spTree>
    <p:extLst>
      <p:ext uri="{BB962C8B-B14F-4D97-AF65-F5344CB8AC3E}">
        <p14:creationId xmlns:p14="http://schemas.microsoft.com/office/powerpoint/2010/main" val="4952039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1"/>
            <a:ext cx="10503716" cy="1690688"/>
          </a:xfrm>
        </p:spPr>
        <p:txBody>
          <a:bodyPr>
            <a:normAutofit/>
          </a:bodyPr>
          <a:lstStyle/>
          <a:p>
            <a:pPr algn="ctr"/>
            <a:r>
              <a:rPr lang="en-US" sz="2000" b="1" dirty="0">
                <a:latin typeface="Bookman Old Style" panose="02050604050505020204" pitchFamily="18" charset="0"/>
                <a:cs typeface="Arial" panose="020B0604020202020204" pitchFamily="34" charset="0"/>
              </a:rPr>
              <a:t>Selma </a:t>
            </a:r>
            <a:r>
              <a:rPr lang="en-US" sz="2000" b="1" dirty="0" err="1">
                <a:latin typeface="Bookman Old Style" panose="02050604050505020204" pitchFamily="18" charset="0"/>
                <a:cs typeface="Arial" panose="020B0604020202020204" pitchFamily="34" charset="0"/>
              </a:rPr>
              <a:t>Gruetzmacher</a:t>
            </a:r>
            <a:r>
              <a:rPr lang="en-US" sz="2000" b="1" dirty="0">
                <a:latin typeface="Bookman Old Style" panose="02050604050505020204" pitchFamily="18" charset="0"/>
                <a:cs typeface="Arial" panose="020B0604020202020204" pitchFamily="34" charset="0"/>
              </a:rPr>
              <a:t> </a:t>
            </a:r>
            <a:r>
              <a:rPr lang="en-US" sz="2000" b="1" dirty="0" err="1">
                <a:latin typeface="Bookman Old Style" panose="02050604050505020204" pitchFamily="18" charset="0"/>
                <a:cs typeface="Arial" panose="020B0604020202020204" pitchFamily="34" charset="0"/>
              </a:rPr>
              <a:t>Freber</a:t>
            </a:r>
            <a:r>
              <a:rPr lang="en-US" sz="2000" b="1" dirty="0">
                <a:latin typeface="Bookman Old Style" panose="02050604050505020204" pitchFamily="18" charset="0"/>
                <a:cs typeface="Arial" panose="020B0604020202020204" pitchFamily="34" charset="0"/>
              </a:rPr>
              <a:t> with her cousin Edna Beyer </a:t>
            </a:r>
            <a:r>
              <a:rPr lang="en-US" sz="2000" b="1" dirty="0" err="1">
                <a:latin typeface="Bookman Old Style" panose="02050604050505020204" pitchFamily="18" charset="0"/>
                <a:cs typeface="Arial" panose="020B0604020202020204" pitchFamily="34" charset="0"/>
              </a:rPr>
              <a:t>Wurm</a:t>
            </a:r>
            <a:br>
              <a:rPr lang="en-US" sz="1800" b="1" dirty="0">
                <a:latin typeface="Bookman Old Style" panose="02050604050505020204" pitchFamily="18" charset="0"/>
                <a:cs typeface="Arial" panose="020B0604020202020204" pitchFamily="34" charset="0"/>
              </a:rPr>
            </a:br>
            <a:br>
              <a:rPr lang="en-US" sz="1800" b="1" dirty="0">
                <a:latin typeface="Bookman Old Style" panose="02050604050505020204" pitchFamily="18" charset="0"/>
                <a:cs typeface="Arial" panose="020B0604020202020204" pitchFamily="34" charset="0"/>
              </a:rPr>
            </a:br>
            <a:r>
              <a:rPr lang="en-US" sz="1600" b="1" dirty="0">
                <a:latin typeface="Bookman Old Style" panose="02050604050505020204" pitchFamily="18" charset="0"/>
                <a:cs typeface="Arial" panose="020B0604020202020204" pitchFamily="34" charset="0"/>
              </a:rPr>
              <a:t>Selma with her daughter Pat and oldest grandson Allan at the </a:t>
            </a:r>
            <a:r>
              <a:rPr lang="en-US" sz="1600" b="1" dirty="0" err="1">
                <a:latin typeface="Bookman Old Style" panose="02050604050505020204" pitchFamily="18" charset="0"/>
                <a:cs typeface="Arial" panose="020B0604020202020204" pitchFamily="34" charset="0"/>
              </a:rPr>
              <a:t>Wurm’s</a:t>
            </a:r>
            <a:r>
              <a:rPr lang="en-US" sz="1600" b="1" dirty="0">
                <a:latin typeface="Bookman Old Style" panose="02050604050505020204" pitchFamily="18" charset="0"/>
                <a:cs typeface="Arial" panose="020B0604020202020204" pitchFamily="34" charset="0"/>
              </a:rPr>
              <a:t> house in Milwaukee;  Selma at one of the </a:t>
            </a:r>
            <a:r>
              <a:rPr lang="en-US" sz="1600" b="1" dirty="0" err="1">
                <a:latin typeface="Bookman Old Style" panose="02050604050505020204" pitchFamily="18" charset="0"/>
                <a:cs typeface="Arial" panose="020B0604020202020204" pitchFamily="34" charset="0"/>
              </a:rPr>
              <a:t>Wurm’s</a:t>
            </a:r>
            <a:r>
              <a:rPr lang="en-US" sz="1600" b="1" dirty="0">
                <a:latin typeface="Bookman Old Style" panose="02050604050505020204" pitchFamily="18" charset="0"/>
                <a:cs typeface="Arial" panose="020B0604020202020204" pitchFamily="34" charset="0"/>
              </a:rPr>
              <a:t> parties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82047" y="2050088"/>
            <a:ext cx="3644213" cy="24288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5348" y="1784206"/>
            <a:ext cx="3211059" cy="2880073"/>
          </a:xfrm>
          <a:prstGeom prst="rect">
            <a:avLst/>
          </a:prstGeom>
        </p:spPr>
      </p:pic>
      <p:pic>
        <p:nvPicPr>
          <p:cNvPr id="6" name="Picture 5"/>
          <p:cNvPicPr>
            <a:picLocks noChangeAspect="1"/>
          </p:cNvPicPr>
          <p:nvPr/>
        </p:nvPicPr>
        <p:blipFill>
          <a:blip r:embed="rId4"/>
          <a:stretch>
            <a:fillRect/>
          </a:stretch>
        </p:blipFill>
        <p:spPr>
          <a:xfrm>
            <a:off x="1006679" y="1621405"/>
            <a:ext cx="2955824" cy="4152764"/>
          </a:xfrm>
          <a:prstGeom prst="rect">
            <a:avLst/>
          </a:prstGeom>
        </p:spPr>
      </p:pic>
    </p:spTree>
    <p:extLst>
      <p:ext uri="{BB962C8B-B14F-4D97-AF65-F5344CB8AC3E}">
        <p14:creationId xmlns:p14="http://schemas.microsoft.com/office/powerpoint/2010/main" val="3404975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1946" y="0"/>
            <a:ext cx="10258909" cy="1239820"/>
          </a:xfrm>
        </p:spPr>
        <p:txBody>
          <a:bodyPr>
            <a:noAutofit/>
          </a:bodyPr>
          <a:lstStyle/>
          <a:p>
            <a:pPr algn="ctr"/>
            <a:br>
              <a:rPr lang="en-US" sz="1800" b="1" dirty="0">
                <a:latin typeface="Bookman Old Style" panose="02050604050505020204" pitchFamily="18" charset="0"/>
              </a:rPr>
            </a:br>
            <a:br>
              <a:rPr lang="en-US" sz="1800" b="1" dirty="0">
                <a:latin typeface="Bookman Old Style" panose="02050604050505020204" pitchFamily="18" charset="0"/>
              </a:rPr>
            </a:br>
            <a:r>
              <a:rPr lang="en-US" sz="2000" b="1" dirty="0">
                <a:latin typeface="Bookman Old Style" panose="02050604050505020204" pitchFamily="18" charset="0"/>
              </a:rPr>
              <a:t>Louis Beyer (1880-1946) &amp; Emma </a:t>
            </a:r>
            <a:r>
              <a:rPr lang="en-US" sz="2000" b="1" dirty="0" err="1">
                <a:latin typeface="Bookman Old Style" panose="02050604050505020204" pitchFamily="18" charset="0"/>
              </a:rPr>
              <a:t>Knab</a:t>
            </a:r>
            <a:r>
              <a:rPr lang="en-US" sz="2000" b="1" dirty="0">
                <a:latin typeface="Bookman Old Style" panose="02050604050505020204" pitchFamily="18" charset="0"/>
              </a:rPr>
              <a:t> Berndt</a:t>
            </a:r>
            <a:br>
              <a:rPr lang="en-US" sz="2000" b="1" dirty="0">
                <a:latin typeface="Bookman Old Style" panose="02050604050505020204" pitchFamily="18" charset="0"/>
              </a:rPr>
            </a:br>
            <a:r>
              <a:rPr lang="en-US" sz="1600" b="1" dirty="0">
                <a:latin typeface="Bookman Old Style" panose="02050604050505020204" pitchFamily="18" charset="0"/>
              </a:rPr>
              <a:t>Son of August &amp; Sophia </a:t>
            </a:r>
            <a:r>
              <a:rPr lang="en-US" sz="1600" b="1" dirty="0" err="1">
                <a:latin typeface="Bookman Old Style" panose="02050604050505020204" pitchFamily="18" charset="0"/>
              </a:rPr>
              <a:t>Ziegenhagen</a:t>
            </a:r>
            <a:r>
              <a:rPr lang="en-US" sz="1600" b="1" dirty="0">
                <a:latin typeface="Bookman Old Style" panose="02050604050505020204" pitchFamily="18" charset="0"/>
              </a:rPr>
              <a:t> Beyer</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600" b="1" dirty="0">
                <a:latin typeface="Bookman Old Style" panose="02050604050505020204" pitchFamily="18" charset="0"/>
              </a:rPr>
              <a:t>Married on April 7, 1904</a:t>
            </a:r>
            <a:br>
              <a:rPr lang="en-US" sz="1800" b="1" dirty="0">
                <a:latin typeface="Bookman Old Style" panose="02050604050505020204" pitchFamily="18" charset="0"/>
              </a:rPr>
            </a:br>
            <a:br>
              <a:rPr lang="en-US" sz="1800" b="1" dirty="0">
                <a:latin typeface="Bookman Old Style" panose="02050604050505020204" pitchFamily="18" charset="0"/>
              </a:rPr>
            </a:br>
            <a:endParaRPr lang="fr-FR" sz="18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7100" y="1239820"/>
            <a:ext cx="3416823" cy="5343372"/>
          </a:xfrm>
          <a:prstGeom prst="rect">
            <a:avLst/>
          </a:prstGeom>
        </p:spPr>
      </p:pic>
    </p:spTree>
    <p:extLst>
      <p:ext uri="{BB962C8B-B14F-4D97-AF65-F5344CB8AC3E}">
        <p14:creationId xmlns:p14="http://schemas.microsoft.com/office/powerpoint/2010/main" val="20079437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5352"/>
            <a:ext cx="10498282" cy="1235075"/>
          </a:xfrm>
        </p:spPr>
        <p:txBody>
          <a:bodyPr>
            <a:normAutofit/>
          </a:bodyPr>
          <a:lstStyle/>
          <a:p>
            <a:pPr algn="ctr"/>
            <a:r>
              <a:rPr lang="en-US" sz="2000" b="1" dirty="0">
                <a:latin typeface="Bookman Old Style" panose="02050604050505020204" pitchFamily="18" charset="0"/>
              </a:rPr>
              <a:t>Bertha Beyer (1882-1958) &amp; William </a:t>
            </a:r>
            <a:r>
              <a:rPr lang="en-US" sz="2000" b="1" dirty="0" err="1">
                <a:latin typeface="Bookman Old Style" panose="02050604050505020204" pitchFamily="18" charset="0"/>
              </a:rPr>
              <a:t>Wolfgram</a:t>
            </a:r>
            <a:br>
              <a:rPr lang="en-US" sz="2000" b="1" dirty="0">
                <a:latin typeface="Bookman Old Style" panose="02050604050505020204" pitchFamily="18" charset="0"/>
              </a:rPr>
            </a:br>
            <a:r>
              <a:rPr lang="en-US" sz="1600" b="1" dirty="0">
                <a:latin typeface="Bookman Old Style" panose="02050604050505020204" pitchFamily="18" charset="0"/>
              </a:rPr>
              <a:t>Daughter of August &amp; Sophia </a:t>
            </a:r>
            <a:r>
              <a:rPr lang="en-US" sz="1600" b="1" dirty="0" err="1">
                <a:latin typeface="Bookman Old Style" panose="02050604050505020204" pitchFamily="18" charset="0"/>
              </a:rPr>
              <a:t>Ziegenhagen</a:t>
            </a:r>
            <a:r>
              <a:rPr lang="en-US" sz="1600" b="1" dirty="0">
                <a:latin typeface="Bookman Old Style" panose="02050604050505020204" pitchFamily="18" charset="0"/>
              </a:rPr>
              <a:t> Beyer</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600" b="1" dirty="0">
                <a:latin typeface="Bookman Old Style" panose="02050604050505020204" pitchFamily="18" charset="0"/>
              </a:rPr>
              <a:t>Married on October 22, 1903</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0960" y="1340428"/>
            <a:ext cx="3387694" cy="5202986"/>
          </a:xfrm>
          <a:prstGeom prst="rect">
            <a:avLst/>
          </a:prstGeom>
        </p:spPr>
      </p:pic>
      <p:pic>
        <p:nvPicPr>
          <p:cNvPr id="4" name="Picture 3"/>
          <p:cNvPicPr>
            <a:picLocks noChangeAspect="1"/>
          </p:cNvPicPr>
          <p:nvPr/>
        </p:nvPicPr>
        <p:blipFill>
          <a:blip r:embed="rId3"/>
          <a:stretch>
            <a:fillRect/>
          </a:stretch>
        </p:blipFill>
        <p:spPr>
          <a:xfrm>
            <a:off x="6860184" y="1340427"/>
            <a:ext cx="2954768" cy="5146075"/>
          </a:xfrm>
          <a:prstGeom prst="rect">
            <a:avLst/>
          </a:prstGeom>
        </p:spPr>
      </p:pic>
    </p:spTree>
    <p:extLst>
      <p:ext uri="{BB962C8B-B14F-4D97-AF65-F5344CB8AC3E}">
        <p14:creationId xmlns:p14="http://schemas.microsoft.com/office/powerpoint/2010/main" val="38952929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395" y="29566"/>
            <a:ext cx="11350304" cy="1279117"/>
          </a:xfrm>
        </p:spPr>
        <p:txBody>
          <a:bodyPr>
            <a:normAutofit fontScale="90000"/>
          </a:bodyPr>
          <a:lstStyle/>
          <a:p>
            <a:r>
              <a:rPr lang="en-US" sz="2000" b="1" dirty="0">
                <a:latin typeface="Bookman Old Style" panose="02050604050505020204" pitchFamily="18" charset="0"/>
              </a:rPr>
              <a:t>	</a:t>
            </a:r>
            <a:br>
              <a:rPr lang="en-US" sz="2000" b="1" dirty="0">
                <a:latin typeface="Bookman Old Style" panose="02050604050505020204" pitchFamily="18" charset="0"/>
              </a:rPr>
            </a:br>
            <a:r>
              <a:rPr lang="en-US" sz="2000" b="1" dirty="0">
                <a:latin typeface="Bookman Old Style" panose="02050604050505020204" pitchFamily="18" charset="0"/>
              </a:rPr>
              <a:t>	Edwin </a:t>
            </a:r>
            <a:r>
              <a:rPr lang="en-US" sz="2000" b="1" dirty="0" err="1">
                <a:latin typeface="Bookman Old Style" panose="02050604050505020204" pitchFamily="18" charset="0"/>
              </a:rPr>
              <a:t>Wolfgram</a:t>
            </a:r>
            <a:r>
              <a:rPr lang="en-US" sz="2000" b="1" dirty="0">
                <a:latin typeface="Bookman Old Style" panose="02050604050505020204" pitchFamily="18" charset="0"/>
              </a:rPr>
              <a:t> (1905-1994)		 	Leona </a:t>
            </a:r>
            <a:r>
              <a:rPr lang="en-US" sz="2000" b="1" dirty="0" err="1">
                <a:latin typeface="Bookman Old Style" panose="02050604050505020204" pitchFamily="18" charset="0"/>
              </a:rPr>
              <a:t>Wolfgram</a:t>
            </a:r>
            <a:r>
              <a:rPr lang="en-US" sz="2000" b="1" dirty="0">
                <a:latin typeface="Bookman Old Style" panose="02050604050505020204" pitchFamily="18" charset="0"/>
              </a:rPr>
              <a:t> (1907-2000)</a:t>
            </a:r>
            <a:br>
              <a:rPr lang="en-US" sz="2000" b="1" dirty="0">
                <a:latin typeface="Bookman Old Style" panose="02050604050505020204" pitchFamily="18" charset="0"/>
              </a:rPr>
            </a:br>
            <a:r>
              <a:rPr lang="en-US" sz="1600" b="1" dirty="0">
                <a:latin typeface="Bookman Old Style" panose="02050604050505020204" pitchFamily="18" charset="0"/>
              </a:rPr>
              <a:t>Son of Bertha Beyer </a:t>
            </a:r>
            <a:r>
              <a:rPr lang="en-US" sz="1600" b="1" dirty="0" err="1">
                <a:latin typeface="Bookman Old Style" panose="02050604050505020204" pitchFamily="18" charset="0"/>
              </a:rPr>
              <a:t>Wolfgram</a:t>
            </a:r>
            <a:r>
              <a:rPr lang="en-US" sz="1600" b="1" dirty="0">
                <a:latin typeface="Bookman Old Style" panose="02050604050505020204" pitchFamily="18" charset="0"/>
              </a:rPr>
              <a:t> &amp; William </a:t>
            </a:r>
            <a:r>
              <a:rPr lang="en-US" sz="1600" b="1" dirty="0" err="1">
                <a:latin typeface="Bookman Old Style" panose="02050604050505020204" pitchFamily="18" charset="0"/>
              </a:rPr>
              <a:t>Wolfgram</a:t>
            </a:r>
            <a:r>
              <a:rPr lang="en-US" sz="1600" b="1" dirty="0">
                <a:latin typeface="Bookman Old Style" panose="02050604050505020204" pitchFamily="18" charset="0"/>
              </a:rPr>
              <a:t> 	Daughter of Bertha Beyer </a:t>
            </a:r>
            <a:r>
              <a:rPr lang="en-US" sz="1600" b="1" dirty="0" err="1">
                <a:latin typeface="Bookman Old Style" panose="02050604050505020204" pitchFamily="18" charset="0"/>
              </a:rPr>
              <a:t>Wolfgram</a:t>
            </a:r>
            <a:r>
              <a:rPr lang="en-US" sz="1600" b="1" dirty="0">
                <a:latin typeface="Bookman Old Style" panose="02050604050505020204" pitchFamily="18" charset="0"/>
              </a:rPr>
              <a:t>&amp; William </a:t>
            </a:r>
            <a:r>
              <a:rPr lang="en-US" sz="1600" b="1" dirty="0" err="1">
                <a:latin typeface="Bookman Old Style" panose="02050604050505020204" pitchFamily="18" charset="0"/>
              </a:rPr>
              <a:t>Wolfgram</a:t>
            </a:r>
            <a:br>
              <a:rPr lang="en-US" sz="1600" b="1" dirty="0">
                <a:latin typeface="Bookman Old Style" panose="02050604050505020204" pitchFamily="18" charset="0"/>
              </a:rPr>
            </a:br>
            <a:r>
              <a:rPr lang="en-US" sz="1600" b="1" dirty="0">
                <a:latin typeface="Bookman Old Style" panose="02050604050505020204" pitchFamily="18" charset="0"/>
              </a:rPr>
              <a:t> </a:t>
            </a:r>
            <a:br>
              <a:rPr lang="en-US" sz="1600" b="1" dirty="0">
                <a:latin typeface="Bookman Old Style" panose="02050604050505020204" pitchFamily="18" charset="0"/>
              </a:rPr>
            </a:br>
            <a:r>
              <a:rPr lang="en-US" sz="1600" b="1" dirty="0">
                <a:latin typeface="Bookman Old Style" panose="02050604050505020204" pitchFamily="18" charset="0"/>
              </a:rPr>
              <a:t>       							Married Art Schroeder on June 24, 1926</a:t>
            </a:r>
            <a:br>
              <a:rPr lang="en-US" sz="1600" b="1" dirty="0">
                <a:latin typeface="Bookman Old Style" panose="02050604050505020204" pitchFamily="18" charset="0"/>
              </a:rPr>
            </a:br>
            <a:br>
              <a:rPr lang="en-US" sz="2000" b="1" dirty="0">
                <a:latin typeface="Bookman Old Style" panose="02050604050505020204" pitchFamily="18" charset="0"/>
              </a:rPr>
            </a:br>
            <a:endParaRPr lang="en-US" sz="1800" dirty="0"/>
          </a:p>
        </p:txBody>
      </p:sp>
      <p:pic>
        <p:nvPicPr>
          <p:cNvPr id="3" name="Picture 2"/>
          <p:cNvPicPr>
            <a:picLocks noChangeAspect="1"/>
          </p:cNvPicPr>
          <p:nvPr/>
        </p:nvPicPr>
        <p:blipFill>
          <a:blip r:embed="rId2"/>
          <a:stretch>
            <a:fillRect/>
          </a:stretch>
        </p:blipFill>
        <p:spPr>
          <a:xfrm>
            <a:off x="6936178" y="1174067"/>
            <a:ext cx="3420152" cy="5060119"/>
          </a:xfrm>
          <a:prstGeom prst="rect">
            <a:avLst/>
          </a:prstGeom>
        </p:spPr>
      </p:pic>
      <p:pic>
        <p:nvPicPr>
          <p:cNvPr id="4" name="Picture 3"/>
          <p:cNvPicPr>
            <a:picLocks noChangeAspect="1"/>
          </p:cNvPicPr>
          <p:nvPr/>
        </p:nvPicPr>
        <p:blipFill>
          <a:blip r:embed="rId3"/>
          <a:stretch>
            <a:fillRect/>
          </a:stretch>
        </p:blipFill>
        <p:spPr>
          <a:xfrm>
            <a:off x="1742002" y="1329962"/>
            <a:ext cx="2853030" cy="3859099"/>
          </a:xfrm>
          <a:prstGeom prst="rect">
            <a:avLst/>
          </a:prstGeom>
        </p:spPr>
      </p:pic>
    </p:spTree>
    <p:extLst>
      <p:ext uri="{BB962C8B-B14F-4D97-AF65-F5344CB8AC3E}">
        <p14:creationId xmlns:p14="http://schemas.microsoft.com/office/powerpoint/2010/main" val="33839246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1945"/>
            <a:ext cx="12273094" cy="1408858"/>
          </a:xfrm>
        </p:spPr>
        <p:txBody>
          <a:bodyPr>
            <a:normAutofit fontScale="90000"/>
          </a:bodyPr>
          <a:lstStyle/>
          <a:p>
            <a:pPr algn="ctr"/>
            <a:r>
              <a:rPr lang="en-US" sz="1600" b="1" dirty="0">
                <a:latin typeface="Bookman Old Style" panose="02050604050505020204" pitchFamily="18" charset="0"/>
              </a:rPr>
              <a:t>     </a:t>
            </a:r>
            <a:br>
              <a:rPr lang="en-US" sz="1600" b="1" dirty="0">
                <a:latin typeface="Bookman Old Style" panose="02050604050505020204" pitchFamily="18" charset="0"/>
              </a:rPr>
            </a:br>
            <a:br>
              <a:rPr lang="en-US" sz="1600" b="1" dirty="0">
                <a:latin typeface="Bookman Old Style" panose="02050604050505020204" pitchFamily="18" charset="0"/>
              </a:rPr>
            </a:br>
            <a:br>
              <a:rPr lang="en-US" sz="1600" b="1" dirty="0">
                <a:latin typeface="Bookman Old Style" panose="02050604050505020204" pitchFamily="18" charset="0"/>
              </a:rPr>
            </a:br>
            <a:r>
              <a:rPr lang="en-US" sz="1600" b="1" dirty="0">
                <a:latin typeface="Bookman Old Style" panose="02050604050505020204" pitchFamily="18" charset="0"/>
              </a:rPr>
              <a:t>	</a:t>
            </a:r>
            <a:br>
              <a:rPr lang="en-US" sz="1600" b="1" dirty="0">
                <a:latin typeface="Bookman Old Style" panose="02050604050505020204" pitchFamily="18" charset="0"/>
              </a:rPr>
            </a:br>
            <a:br>
              <a:rPr lang="en-US" sz="1600" b="1" dirty="0">
                <a:latin typeface="Bookman Old Style" panose="02050604050505020204" pitchFamily="18" charset="0"/>
              </a:rPr>
            </a:br>
            <a:r>
              <a:rPr lang="en-US" sz="2200" b="1" dirty="0">
                <a:latin typeface="Bookman Old Style" panose="02050604050505020204" pitchFamily="18" charset="0"/>
              </a:rPr>
              <a:t>Elda </a:t>
            </a:r>
            <a:r>
              <a:rPr lang="en-US" sz="2200" b="1" dirty="0" err="1">
                <a:latin typeface="Bookman Old Style" panose="02050604050505020204" pitchFamily="18" charset="0"/>
              </a:rPr>
              <a:t>Wolfgram</a:t>
            </a:r>
            <a:r>
              <a:rPr lang="en-US" sz="2200" b="1" dirty="0">
                <a:latin typeface="Bookman Old Style" panose="02050604050505020204" pitchFamily="18" charset="0"/>
              </a:rPr>
              <a:t> (1908-2000), daughter of Bertha Beyer </a:t>
            </a:r>
            <a:r>
              <a:rPr lang="en-US" sz="2200" b="1" dirty="0" err="1">
                <a:latin typeface="Bookman Old Style" panose="02050604050505020204" pitchFamily="18" charset="0"/>
              </a:rPr>
              <a:t>Wolfgram</a:t>
            </a:r>
            <a:r>
              <a:rPr lang="en-US" sz="2200" b="1" dirty="0">
                <a:latin typeface="Bookman Old Style" panose="02050604050505020204" pitchFamily="18" charset="0"/>
              </a:rPr>
              <a:t> &amp; William </a:t>
            </a:r>
            <a:r>
              <a:rPr lang="en-US" sz="2200" b="1" dirty="0" err="1">
                <a:latin typeface="Bookman Old Style" panose="02050604050505020204" pitchFamily="18" charset="0"/>
              </a:rPr>
              <a:t>Wolfgram</a:t>
            </a:r>
            <a:br>
              <a:rPr lang="en-US" sz="2200" b="1" dirty="0">
                <a:latin typeface="Bookman Old Style" panose="02050604050505020204" pitchFamily="18" charset="0"/>
              </a:rPr>
            </a:br>
            <a:r>
              <a:rPr lang="en-US" sz="2200" b="1" dirty="0">
                <a:latin typeface="Bookman Old Style" panose="02050604050505020204" pitchFamily="18" charset="0"/>
              </a:rPr>
              <a:t> 				</a:t>
            </a:r>
            <a:r>
              <a:rPr lang="en-US" sz="1800" b="1" dirty="0">
                <a:latin typeface="Bookman Old Style" panose="02050604050505020204" pitchFamily="18" charset="0"/>
              </a:rPr>
              <a:t>Married Earl Weber on Nov. 10, 1927</a:t>
            </a:r>
            <a:r>
              <a:rPr lang="en-US" sz="1600" b="1" dirty="0">
                <a:latin typeface="Bookman Old Style" panose="02050604050505020204" pitchFamily="18" charset="0"/>
              </a:rPr>
              <a:t>								</a:t>
            </a:r>
            <a:br>
              <a:rPr lang="en-US" sz="1600" b="1" dirty="0">
                <a:latin typeface="Bookman Old Style" panose="02050604050505020204" pitchFamily="18" charset="0"/>
              </a:rPr>
            </a:br>
            <a:r>
              <a:rPr lang="en-US" sz="1600" b="1" dirty="0">
                <a:latin typeface="Bookman Old Style" panose="02050604050505020204" pitchFamily="18" charset="0"/>
              </a:rPr>
              <a:t>   	  </a:t>
            </a:r>
            <a:br>
              <a:rPr lang="en-US" sz="1600" b="1" dirty="0">
                <a:latin typeface="Bookman Old Style" panose="02050604050505020204" pitchFamily="18" charset="0"/>
              </a:rPr>
            </a:br>
            <a:r>
              <a:rPr lang="en-US" sz="1600" b="1" dirty="0">
                <a:latin typeface="Bookman Old Style" panose="02050604050505020204" pitchFamily="18" charset="0"/>
              </a:rPr>
              <a:t>                                                                                                                          </a:t>
            </a:r>
            <a:br>
              <a:rPr lang="en-US" sz="1600" b="1" dirty="0">
                <a:latin typeface="Bookman Old Style" panose="02050604050505020204" pitchFamily="18" charset="0"/>
              </a:rPr>
            </a:b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46722" y="1366913"/>
            <a:ext cx="3191023" cy="5037589"/>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1575" y="1366913"/>
            <a:ext cx="3414404" cy="5037589"/>
          </a:xfrm>
          <a:prstGeom prst="rect">
            <a:avLst/>
          </a:prstGeom>
        </p:spPr>
      </p:pic>
    </p:spTree>
    <p:extLst>
      <p:ext uri="{BB962C8B-B14F-4D97-AF65-F5344CB8AC3E}">
        <p14:creationId xmlns:p14="http://schemas.microsoft.com/office/powerpoint/2010/main" val="1552185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073" y="1"/>
            <a:ext cx="10511342" cy="1007188"/>
          </a:xfrm>
        </p:spPr>
        <p:txBody>
          <a:bodyPr>
            <a:normAutofit/>
          </a:bodyPr>
          <a:lstStyle/>
          <a:p>
            <a:pPr algn="ctr"/>
            <a:r>
              <a:rPr lang="en-US" sz="2000" b="1" dirty="0">
                <a:latin typeface="Bookman Old Style" panose="02050604050505020204" pitchFamily="18" charset="0"/>
              </a:rPr>
              <a:t>Contemporary photos of the area around </a:t>
            </a:r>
            <a:r>
              <a:rPr lang="en-US" sz="2000" b="1" dirty="0" err="1">
                <a:latin typeface="Bookman Old Style" panose="02050604050505020204" pitchFamily="18" charset="0"/>
              </a:rPr>
              <a:t>Ziegenhagen</a:t>
            </a:r>
            <a:r>
              <a:rPr lang="en-US" sz="2000" b="1" dirty="0">
                <a:latin typeface="Bookman Old Style" panose="02050604050505020204" pitchFamily="18" charset="0"/>
              </a:rPr>
              <a:t> (now </a:t>
            </a:r>
            <a:r>
              <a:rPr lang="en-US" sz="2000" b="1" dirty="0" err="1">
                <a:latin typeface="Bookman Old Style" panose="02050604050505020204" pitchFamily="18" charset="0"/>
              </a:rPr>
              <a:t>Rybecki</a:t>
            </a:r>
            <a:r>
              <a:rPr lang="en-US" sz="2000" b="1" dirty="0">
                <a:latin typeface="Bookman Old Style" panose="02050604050505020204" pitchFamily="18" charset="0"/>
              </a:rPr>
              <a:t> Poland)</a:t>
            </a:r>
            <a:endParaRPr lang="fr-FR" sz="2000" b="1" dirty="0">
              <a:latin typeface="Bookman Old Style" panose="020506040505050202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8747" y="872455"/>
            <a:ext cx="3309075" cy="2481807"/>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9012" y="3569704"/>
            <a:ext cx="4047836" cy="3035877"/>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1741" y="861651"/>
            <a:ext cx="3761817" cy="2503414"/>
          </a:xfrm>
          <a:prstGeom prst="rect">
            <a:avLst/>
          </a:prstGeom>
        </p:spPr>
      </p:pic>
    </p:spTree>
    <p:extLst>
      <p:ext uri="{BB962C8B-B14F-4D97-AF65-F5344CB8AC3E}">
        <p14:creationId xmlns:p14="http://schemas.microsoft.com/office/powerpoint/2010/main" val="18632338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7028" y="84570"/>
            <a:ext cx="10515600" cy="1325563"/>
          </a:xfrm>
        </p:spPr>
        <p:txBody>
          <a:bodyPr>
            <a:normAutofit/>
          </a:bodyPr>
          <a:lstStyle/>
          <a:p>
            <a:pPr algn="ctr"/>
            <a:r>
              <a:rPr lang="en-US" sz="2000" b="1" dirty="0">
                <a:latin typeface="Bookman Old Style" panose="02050604050505020204" pitchFamily="18" charset="0"/>
              </a:rPr>
              <a:t>Ella Beyer (1883-1955) &amp; Arthur Lewis</a:t>
            </a:r>
            <a:br>
              <a:rPr lang="en-US" sz="2000" b="1" dirty="0">
                <a:latin typeface="Bookman Old Style" panose="02050604050505020204" pitchFamily="18" charset="0"/>
              </a:rPr>
            </a:br>
            <a:r>
              <a:rPr lang="en-US" sz="1600" b="1" dirty="0">
                <a:latin typeface="Bookman Old Style" panose="02050604050505020204" pitchFamily="18" charset="0"/>
              </a:rPr>
              <a:t>Daughter of August &amp; Sophia </a:t>
            </a:r>
            <a:r>
              <a:rPr lang="en-US" sz="1600" b="1" dirty="0" err="1">
                <a:latin typeface="Bookman Old Style" panose="02050604050505020204" pitchFamily="18" charset="0"/>
              </a:rPr>
              <a:t>Ziegenhagen</a:t>
            </a:r>
            <a:r>
              <a:rPr lang="en-US" sz="1600" b="1" dirty="0">
                <a:latin typeface="Bookman Old Style" panose="02050604050505020204" pitchFamily="18" charset="0"/>
              </a:rPr>
              <a:t> Beyer</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400" b="1" dirty="0">
                <a:latin typeface="Bookman Old Style" panose="02050604050505020204" pitchFamily="18" charset="0"/>
              </a:rPr>
              <a:t>Married on April 3, 1902</a:t>
            </a:r>
            <a:endParaRPr lang="fr-FR" sz="14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04876" y="1208968"/>
            <a:ext cx="3719904" cy="5413663"/>
          </a:xfrm>
          <a:prstGeom prst="rect">
            <a:avLst/>
          </a:prstGeom>
        </p:spPr>
      </p:pic>
    </p:spTree>
    <p:extLst>
      <p:ext uri="{BB962C8B-B14F-4D97-AF65-F5344CB8AC3E}">
        <p14:creationId xmlns:p14="http://schemas.microsoft.com/office/powerpoint/2010/main" val="27569757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361"/>
            <a:ext cx="12192000" cy="1540879"/>
          </a:xfrm>
        </p:spPr>
        <p:txBody>
          <a:bodyPr>
            <a:normAutofit/>
          </a:bodyPr>
          <a:lstStyle/>
          <a:p>
            <a:r>
              <a:rPr lang="en-US" sz="1600" b="1" dirty="0">
                <a:latin typeface="Bookman Old Style" panose="02050604050505020204" pitchFamily="18" charset="0"/>
              </a:rPr>
              <a:t>		</a:t>
            </a:r>
            <a:r>
              <a:rPr lang="en-US" sz="1800" b="1" dirty="0">
                <a:latin typeface="Bookman Old Style" panose="02050604050505020204" pitchFamily="18" charset="0"/>
              </a:rPr>
              <a:t>Family of Ella Beyer Lewis (1883-1955), Daughter of August &amp; Sophia Beyer</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600" b="1" dirty="0">
                <a:latin typeface="Bookman Old Style" panose="02050604050505020204" pitchFamily="18" charset="0"/>
              </a:rPr>
              <a:t>                 </a:t>
            </a:r>
            <a:r>
              <a:rPr lang="en-US" sz="1400" b="1" dirty="0">
                <a:latin typeface="Bookman Old Style" panose="02050604050505020204" pitchFamily="18" charset="0"/>
              </a:rPr>
              <a:t>Goldie,  Elsie, &amp; Hilda		Front row (left to right):  Marian </a:t>
            </a:r>
            <a:r>
              <a:rPr lang="en-US" sz="1400" b="1" dirty="0" err="1">
                <a:latin typeface="Bookman Old Style" panose="02050604050505020204" pitchFamily="18" charset="0"/>
              </a:rPr>
              <a:t>Burchardt</a:t>
            </a:r>
            <a:r>
              <a:rPr lang="en-US" sz="1400" b="1" dirty="0">
                <a:latin typeface="Bookman Old Style" panose="02050604050505020204" pitchFamily="18" charset="0"/>
              </a:rPr>
              <a:t>, Goldie Lewis, Hilda Weber </a:t>
            </a:r>
            <a:br>
              <a:rPr lang="en-US" sz="1400" b="1" dirty="0">
                <a:latin typeface="Bookman Old Style" panose="02050604050505020204" pitchFamily="18" charset="0"/>
              </a:rPr>
            </a:br>
            <a:r>
              <a:rPr lang="en-US" sz="1400" b="1" dirty="0">
                <a:latin typeface="Bookman Old Style" panose="02050604050505020204" pitchFamily="18" charset="0"/>
              </a:rPr>
              <a:t>						  	</a:t>
            </a:r>
            <a:br>
              <a:rPr lang="en-US" sz="1400" b="1" dirty="0">
                <a:latin typeface="Bookman Old Style" panose="02050604050505020204" pitchFamily="18" charset="0"/>
              </a:rPr>
            </a:br>
            <a:r>
              <a:rPr lang="en-US" sz="1400" b="1" dirty="0">
                <a:latin typeface="Bookman Old Style" panose="02050604050505020204" pitchFamily="18" charset="0"/>
              </a:rPr>
              <a:t>					           Back row (left to right):  Ella Beyer Lewis and Art Lewis</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4566" y="1559739"/>
            <a:ext cx="5796051" cy="4358388"/>
          </a:xfrm>
          <a:prstGeom prst="rect">
            <a:avLst/>
          </a:prstGeom>
        </p:spPr>
      </p:pic>
      <p:pic>
        <p:nvPicPr>
          <p:cNvPr id="4" name="Picture 3"/>
          <p:cNvPicPr>
            <a:picLocks noChangeAspect="1"/>
          </p:cNvPicPr>
          <p:nvPr/>
        </p:nvPicPr>
        <p:blipFill>
          <a:blip r:embed="rId3"/>
          <a:stretch>
            <a:fillRect/>
          </a:stretch>
        </p:blipFill>
        <p:spPr>
          <a:xfrm>
            <a:off x="724006" y="1559739"/>
            <a:ext cx="3066554" cy="4767485"/>
          </a:xfrm>
          <a:prstGeom prst="rect">
            <a:avLst/>
          </a:prstGeom>
        </p:spPr>
      </p:pic>
    </p:spTree>
    <p:extLst>
      <p:ext uri="{BB962C8B-B14F-4D97-AF65-F5344CB8AC3E}">
        <p14:creationId xmlns:p14="http://schemas.microsoft.com/office/powerpoint/2010/main" val="17732150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756" y="79899"/>
            <a:ext cx="10515600" cy="1325563"/>
          </a:xfrm>
        </p:spPr>
        <p:txBody>
          <a:bodyPr>
            <a:normAutofit/>
          </a:bodyPr>
          <a:lstStyle/>
          <a:p>
            <a:r>
              <a:rPr lang="en-US" sz="2000" b="1" dirty="0">
                <a:latin typeface="Bookman Old Style" panose="02050604050505020204" pitchFamily="18" charset="0"/>
              </a:rPr>
              <a:t>Ella Beyer Lewis with Elsie, Hilda &amp; Goldie on their Farm West of Burnett</a:t>
            </a:r>
            <a:br>
              <a:rPr lang="en-US" sz="2000" b="1" dirty="0">
                <a:latin typeface="Bookman Old Style" panose="02050604050505020204" pitchFamily="18" charset="0"/>
              </a:rPr>
            </a:br>
            <a:br>
              <a:rPr lang="en-US" sz="2000" b="1" dirty="0">
                <a:latin typeface="Bookman Old Style" panose="02050604050505020204" pitchFamily="18" charset="0"/>
              </a:rPr>
            </a:br>
            <a:r>
              <a:rPr lang="en-US" sz="1600" b="1" dirty="0">
                <a:latin typeface="Bookman Old Style" panose="02050604050505020204" pitchFamily="18" charset="0"/>
              </a:rPr>
              <a:t>Photo taken before Elsie’s death in 1914</a:t>
            </a:r>
            <a:r>
              <a:rPr lang="en-US" sz="2000" b="1" dirty="0">
                <a:latin typeface="Bookman Old Style" panose="02050604050505020204" pitchFamily="18" charset="0"/>
              </a:rPr>
              <a:t>			</a:t>
            </a:r>
            <a:r>
              <a:rPr lang="en-US" sz="1600" b="1" dirty="0">
                <a:latin typeface="Bookman Old Style" panose="02050604050505020204" pitchFamily="18" charset="0"/>
              </a:rPr>
              <a:t>Goldie &amp; Clarence “Buck” </a:t>
            </a:r>
            <a:r>
              <a:rPr lang="en-US" sz="1600" b="1" dirty="0" err="1">
                <a:latin typeface="Bookman Old Style" panose="02050604050505020204" pitchFamily="18" charset="0"/>
              </a:rPr>
              <a:t>Marthaler</a:t>
            </a:r>
            <a:r>
              <a:rPr lang="en-US" sz="1600" b="1" dirty="0">
                <a:latin typeface="Bookman Old Style" panose="02050604050505020204" pitchFamily="18" charset="0"/>
              </a:rPr>
              <a:t> </a:t>
            </a:r>
            <a:endParaRPr lang="en-US" sz="20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8075973" y="1925567"/>
            <a:ext cx="2499577" cy="3731075"/>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197" y="1925567"/>
            <a:ext cx="6363184" cy="4039006"/>
          </a:xfrm>
          <a:prstGeom prst="rect">
            <a:avLst/>
          </a:prstGeom>
        </p:spPr>
      </p:pic>
    </p:spTree>
    <p:extLst>
      <p:ext uri="{BB962C8B-B14F-4D97-AF65-F5344CB8AC3E}">
        <p14:creationId xmlns:p14="http://schemas.microsoft.com/office/powerpoint/2010/main" val="14944418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8" y="0"/>
            <a:ext cx="10579219" cy="1711354"/>
          </a:xfrm>
        </p:spPr>
        <p:txBody>
          <a:bodyPr>
            <a:normAutofit fontScale="90000"/>
          </a:bodyPr>
          <a:lstStyle/>
          <a:p>
            <a:pPr algn="ctr"/>
            <a:br>
              <a:rPr lang="en-US" sz="2000" b="1" dirty="0">
                <a:latin typeface="Bookman Old Style" panose="02050604050505020204" pitchFamily="18" charset="0"/>
              </a:rPr>
            </a:br>
            <a:br>
              <a:rPr lang="en-US" sz="2000" b="1" dirty="0">
                <a:latin typeface="Bookman Old Style" panose="02050604050505020204" pitchFamily="18" charset="0"/>
              </a:rPr>
            </a:br>
            <a:r>
              <a:rPr lang="en-US" sz="2200" b="1" dirty="0">
                <a:latin typeface="Bookman Old Style" panose="02050604050505020204" pitchFamily="18" charset="0"/>
              </a:rPr>
              <a:t>The Surviving Children of August Beyer and Sophia Beyer around 1921</a:t>
            </a:r>
            <a:br>
              <a:rPr lang="en-US" sz="2200" b="1" dirty="0">
                <a:latin typeface="Bookman Old Style" panose="02050604050505020204" pitchFamily="18" charset="0"/>
              </a:rPr>
            </a:br>
            <a:br>
              <a:rPr lang="en-US" sz="2200" b="1" dirty="0">
                <a:latin typeface="Bookman Old Style" panose="02050604050505020204" pitchFamily="18" charset="0"/>
              </a:rPr>
            </a:br>
            <a:r>
              <a:rPr lang="en-US" sz="1800" b="1" dirty="0">
                <a:latin typeface="Bookman Old Style" panose="02050604050505020204" pitchFamily="18" charset="0"/>
              </a:rPr>
              <a:t>From left to right:  Charles, Tina </a:t>
            </a:r>
            <a:r>
              <a:rPr lang="en-US" sz="1800" b="1" dirty="0" err="1">
                <a:latin typeface="Bookman Old Style" panose="02050604050505020204" pitchFamily="18" charset="0"/>
              </a:rPr>
              <a:t>Gritzmacher</a:t>
            </a:r>
            <a:r>
              <a:rPr lang="en-US" sz="1800" b="1" dirty="0">
                <a:latin typeface="Bookman Old Style" panose="02050604050505020204" pitchFamily="18" charset="0"/>
              </a:rPr>
              <a:t>, Ella Lewis, Mary </a:t>
            </a:r>
            <a:r>
              <a:rPr lang="en-US" sz="1800" b="1" dirty="0" err="1">
                <a:latin typeface="Bookman Old Style" panose="02050604050505020204" pitchFamily="18" charset="0"/>
              </a:rPr>
              <a:t>Leisten</a:t>
            </a:r>
            <a:r>
              <a:rPr lang="en-US" sz="1800" b="1" dirty="0">
                <a:latin typeface="Bookman Old Style" panose="02050604050505020204" pitchFamily="18" charset="0"/>
              </a:rPr>
              <a:t>, </a:t>
            </a:r>
            <a:r>
              <a:rPr lang="en-US" sz="1800" b="1" dirty="0" err="1">
                <a:latin typeface="Bookman Old Style" panose="02050604050505020204" pitchFamily="18" charset="0"/>
              </a:rPr>
              <a:t>BerthaWolfgram</a:t>
            </a:r>
            <a:r>
              <a:rPr lang="en-US" sz="1800" b="1" dirty="0">
                <a:latin typeface="Bookman Old Style" panose="02050604050505020204" pitchFamily="18" charset="0"/>
              </a:rPr>
              <a:t>, </a:t>
            </a:r>
            <a:br>
              <a:rPr lang="en-US" sz="1800" b="1" dirty="0">
                <a:latin typeface="Bookman Old Style" panose="02050604050505020204" pitchFamily="18" charset="0"/>
              </a:rPr>
            </a:br>
            <a:r>
              <a:rPr lang="en-US" sz="1800" b="1" dirty="0">
                <a:latin typeface="Bookman Old Style" panose="02050604050505020204" pitchFamily="18" charset="0"/>
              </a:rPr>
              <a:t>Ida </a:t>
            </a:r>
            <a:r>
              <a:rPr lang="en-US" sz="1800" b="1" dirty="0" err="1">
                <a:latin typeface="Bookman Old Style" panose="02050604050505020204" pitchFamily="18" charset="0"/>
              </a:rPr>
              <a:t>Gruetzmacher</a:t>
            </a:r>
            <a:r>
              <a:rPr lang="en-US" sz="1800" b="1" dirty="0">
                <a:latin typeface="Bookman Old Style" panose="02050604050505020204" pitchFamily="18" charset="0"/>
              </a:rPr>
              <a:t>, Louis</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800" b="1" dirty="0">
                <a:latin typeface="Bookman Old Style" panose="02050604050505020204" pitchFamily="18" charset="0"/>
              </a:rPr>
              <a:t>The photo was taken in Beaver Dam WI.</a:t>
            </a:r>
            <a:br>
              <a:rPr lang="en-US" sz="1800" b="1" dirty="0">
                <a:latin typeface="Bookman Old Style" panose="02050604050505020204" pitchFamily="18" charset="0"/>
              </a:rPr>
            </a:br>
            <a:br>
              <a:rPr lang="en-US" sz="1400" b="1" dirty="0">
                <a:latin typeface="Bookman Old Style" panose="02050604050505020204" pitchFamily="18" charset="0"/>
              </a:rPr>
            </a:b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8156" y="1915613"/>
            <a:ext cx="8416080" cy="4803130"/>
          </a:xfrm>
          <a:prstGeom prst="rect">
            <a:avLst/>
          </a:prstGeom>
        </p:spPr>
      </p:pic>
    </p:spTree>
    <p:extLst>
      <p:ext uri="{BB962C8B-B14F-4D97-AF65-F5344CB8AC3E}">
        <p14:creationId xmlns:p14="http://schemas.microsoft.com/office/powerpoint/2010/main" val="36995908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9026" y="21176"/>
            <a:ext cx="10625835" cy="2210296"/>
          </a:xfrm>
        </p:spPr>
        <p:txBody>
          <a:bodyPr>
            <a:normAutofit fontScale="90000"/>
          </a:bodyPr>
          <a:lstStyle/>
          <a:p>
            <a:pPr algn="ctr"/>
            <a:r>
              <a:rPr lang="en-US" sz="1800" b="1" dirty="0">
                <a:latin typeface="Bookman Old Style" panose="02050604050505020204" pitchFamily="18" charset="0"/>
                <a:cs typeface="Arial" panose="020B0604020202020204" pitchFamily="34" charset="0"/>
              </a:rPr>
              <a:t>The Beyer Cousins in Beaver Dam around 1921</a:t>
            </a:r>
            <a:br>
              <a:rPr lang="en-US" sz="1800" b="1" dirty="0">
                <a:latin typeface="Bookman Old Style" panose="02050604050505020204" pitchFamily="18" charset="0"/>
                <a:cs typeface="Arial" panose="020B0604020202020204" pitchFamily="34" charset="0"/>
              </a:rPr>
            </a:br>
            <a:br>
              <a:rPr lang="en-US" sz="1800" b="1" dirty="0">
                <a:latin typeface="Bookman Old Style" panose="02050604050505020204" pitchFamily="18" charset="0"/>
                <a:cs typeface="Arial" panose="020B0604020202020204" pitchFamily="34" charset="0"/>
              </a:rPr>
            </a:br>
            <a:r>
              <a:rPr lang="en-US" sz="1800" b="1" dirty="0">
                <a:latin typeface="Bookman Old Style" panose="02050604050505020204" pitchFamily="18" charset="0"/>
                <a:cs typeface="Arial" panose="020B0604020202020204" pitchFamily="34" charset="0"/>
              </a:rPr>
              <a:t>Back row left to right:  Leona </a:t>
            </a:r>
            <a:r>
              <a:rPr lang="en-US" sz="1800" b="1" dirty="0" err="1">
                <a:latin typeface="Bookman Old Style" panose="02050604050505020204" pitchFamily="18" charset="0"/>
                <a:cs typeface="Arial" panose="020B0604020202020204" pitchFamily="34" charset="0"/>
              </a:rPr>
              <a:t>Wolfgram</a:t>
            </a:r>
            <a:r>
              <a:rPr lang="en-US" sz="1800" b="1" dirty="0">
                <a:latin typeface="Bookman Old Style" panose="02050604050505020204" pitchFamily="18" charset="0"/>
                <a:cs typeface="Arial" panose="020B0604020202020204" pitchFamily="34" charset="0"/>
              </a:rPr>
              <a:t>, Goldie Lewis, Elda </a:t>
            </a:r>
            <a:r>
              <a:rPr lang="en-US" sz="1800" b="1" dirty="0" err="1">
                <a:latin typeface="Bookman Old Style" panose="02050604050505020204" pitchFamily="18" charset="0"/>
                <a:cs typeface="Arial" panose="020B0604020202020204" pitchFamily="34" charset="0"/>
              </a:rPr>
              <a:t>Wolfgram</a:t>
            </a:r>
            <a:r>
              <a:rPr lang="en-US" sz="1800" b="1" dirty="0">
                <a:latin typeface="Bookman Old Style" panose="02050604050505020204" pitchFamily="18" charset="0"/>
                <a:cs typeface="Arial" panose="020B0604020202020204" pitchFamily="34" charset="0"/>
              </a:rPr>
              <a:t>, Edna Beyer, Hilda </a:t>
            </a:r>
            <a:r>
              <a:rPr lang="en-US" sz="1800" b="1" dirty="0" err="1">
                <a:latin typeface="Bookman Old Style" panose="02050604050505020204" pitchFamily="18" charset="0"/>
                <a:cs typeface="Arial" panose="020B0604020202020204" pitchFamily="34" charset="0"/>
              </a:rPr>
              <a:t>Wolfgram</a:t>
            </a:r>
            <a:r>
              <a:rPr lang="en-US" sz="1800" b="1" dirty="0">
                <a:latin typeface="Bookman Old Style" panose="02050604050505020204" pitchFamily="18" charset="0"/>
                <a:cs typeface="Arial" panose="020B0604020202020204" pitchFamily="34" charset="0"/>
              </a:rPr>
              <a:t>, Edwin </a:t>
            </a:r>
            <a:r>
              <a:rPr lang="en-US" sz="1800" b="1" dirty="0" err="1">
                <a:latin typeface="Bookman Old Style" panose="02050604050505020204" pitchFamily="18" charset="0"/>
                <a:cs typeface="Arial" panose="020B0604020202020204" pitchFamily="34" charset="0"/>
              </a:rPr>
              <a:t>Wolfgram</a:t>
            </a:r>
            <a:r>
              <a:rPr lang="en-US" sz="1800" b="1" dirty="0">
                <a:latin typeface="Bookman Old Style" panose="02050604050505020204" pitchFamily="18" charset="0"/>
                <a:cs typeface="Arial" panose="020B0604020202020204" pitchFamily="34" charset="0"/>
              </a:rPr>
              <a:t> and Selma </a:t>
            </a:r>
            <a:r>
              <a:rPr lang="en-US" sz="1800" b="1" dirty="0" err="1">
                <a:latin typeface="Bookman Old Style" panose="02050604050505020204" pitchFamily="18" charset="0"/>
                <a:cs typeface="Arial" panose="020B0604020202020204" pitchFamily="34" charset="0"/>
              </a:rPr>
              <a:t>Gruetzmacher</a:t>
            </a:r>
            <a:br>
              <a:rPr lang="en-US" sz="1800" b="1" dirty="0">
                <a:latin typeface="Bookman Old Style" panose="02050604050505020204" pitchFamily="18" charset="0"/>
                <a:cs typeface="Arial" panose="020B0604020202020204" pitchFamily="34" charset="0"/>
              </a:rPr>
            </a:br>
            <a:br>
              <a:rPr lang="en-US" sz="1800" b="1" dirty="0">
                <a:latin typeface="Bookman Old Style" panose="02050604050505020204" pitchFamily="18" charset="0"/>
                <a:cs typeface="Arial" panose="020B0604020202020204" pitchFamily="34" charset="0"/>
              </a:rPr>
            </a:br>
            <a:r>
              <a:rPr lang="en-US" sz="1800" b="1" dirty="0">
                <a:latin typeface="Bookman Old Style" panose="02050604050505020204" pitchFamily="18" charset="0"/>
                <a:cs typeface="Arial" panose="020B0604020202020204" pitchFamily="34" charset="0"/>
              </a:rPr>
              <a:t>Center row:  Elmer </a:t>
            </a:r>
            <a:r>
              <a:rPr lang="en-US" sz="1800" b="1" dirty="0" err="1">
                <a:latin typeface="Bookman Old Style" panose="02050604050505020204" pitchFamily="18" charset="0"/>
                <a:cs typeface="Arial" panose="020B0604020202020204" pitchFamily="34" charset="0"/>
              </a:rPr>
              <a:t>Gruetzmacher</a:t>
            </a:r>
            <a:r>
              <a:rPr lang="en-US" sz="1800" b="1" dirty="0">
                <a:latin typeface="Bookman Old Style" panose="02050604050505020204" pitchFamily="18" charset="0"/>
                <a:cs typeface="Arial" panose="020B0604020202020204" pitchFamily="34" charset="0"/>
              </a:rPr>
              <a:t> and Herb Beyer</a:t>
            </a:r>
            <a:br>
              <a:rPr lang="en-US" sz="1800" b="1" dirty="0">
                <a:latin typeface="Bookman Old Style" panose="02050604050505020204" pitchFamily="18" charset="0"/>
                <a:cs typeface="Arial" panose="020B0604020202020204" pitchFamily="34" charset="0"/>
              </a:rPr>
            </a:br>
            <a:br>
              <a:rPr lang="en-US" sz="1800" b="1" dirty="0">
                <a:latin typeface="Bookman Old Style" panose="02050604050505020204" pitchFamily="18" charset="0"/>
                <a:cs typeface="Arial" panose="020B0604020202020204" pitchFamily="34" charset="0"/>
              </a:rPr>
            </a:br>
            <a:r>
              <a:rPr lang="en-US" sz="1800" b="1" dirty="0">
                <a:latin typeface="Bookman Old Style" panose="02050604050505020204" pitchFamily="18" charset="0"/>
                <a:cs typeface="Arial" panose="020B0604020202020204" pitchFamily="34" charset="0"/>
              </a:rPr>
              <a:t>Bottom row:  Harold </a:t>
            </a:r>
            <a:r>
              <a:rPr lang="en-US" sz="1800" b="1" dirty="0" err="1">
                <a:latin typeface="Bookman Old Style" panose="02050604050505020204" pitchFamily="18" charset="0"/>
                <a:cs typeface="Arial" panose="020B0604020202020204" pitchFamily="34" charset="0"/>
              </a:rPr>
              <a:t>Wolfgram</a:t>
            </a:r>
            <a:r>
              <a:rPr lang="en-US" sz="1800" b="1" dirty="0">
                <a:latin typeface="Bookman Old Style" panose="02050604050505020204" pitchFamily="18" charset="0"/>
                <a:cs typeface="Arial" panose="020B0604020202020204" pitchFamily="34" charset="0"/>
              </a:rPr>
              <a:t>, Marian Lewis, Viola Beyer, Orin Schroeder</a:t>
            </a:r>
            <a:br>
              <a:rPr lang="en-US" sz="1800" b="1" dirty="0">
                <a:latin typeface="Bookman Old Style" panose="02050604050505020204" pitchFamily="18" charset="0"/>
                <a:cs typeface="Arial" panose="020B0604020202020204" pitchFamily="34" charset="0"/>
              </a:rPr>
            </a:br>
            <a:endParaRPr lang="en-US" sz="1800" b="1" dirty="0">
              <a:latin typeface="Bookman Old Style" panose="02050604050505020204" pitchFamily="18" charset="0"/>
              <a:cs typeface="Arial" panose="020B0604020202020204" pitchFamily="34" charset="0"/>
            </a:endParaRPr>
          </a:p>
        </p:txBody>
      </p:sp>
      <p:pic>
        <p:nvPicPr>
          <p:cNvPr id="3" name="Picture 2"/>
          <p:cNvPicPr>
            <a:picLocks noChangeAspect="1"/>
          </p:cNvPicPr>
          <p:nvPr/>
        </p:nvPicPr>
        <p:blipFill>
          <a:blip r:embed="rId2"/>
          <a:stretch>
            <a:fillRect/>
          </a:stretch>
        </p:blipFill>
        <p:spPr>
          <a:xfrm>
            <a:off x="3484447" y="2130804"/>
            <a:ext cx="5365273" cy="4278385"/>
          </a:xfrm>
          <a:prstGeom prst="rect">
            <a:avLst/>
          </a:prstGeom>
        </p:spPr>
      </p:pic>
    </p:spTree>
    <p:extLst>
      <p:ext uri="{BB962C8B-B14F-4D97-AF65-F5344CB8AC3E}">
        <p14:creationId xmlns:p14="http://schemas.microsoft.com/office/powerpoint/2010/main" val="24756594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8231" y="134225"/>
            <a:ext cx="10922466" cy="1870744"/>
          </a:xfrm>
        </p:spPr>
        <p:txBody>
          <a:bodyPr>
            <a:normAutofit fontScale="90000"/>
          </a:bodyPr>
          <a:lstStyle/>
          <a:p>
            <a:pPr algn="ctr"/>
            <a:br>
              <a:rPr lang="en-US" sz="1800" b="1" dirty="0">
                <a:latin typeface="Bookman Old Style" panose="02050604050505020204" pitchFamily="18" charset="0"/>
              </a:rPr>
            </a:br>
            <a:r>
              <a:rPr lang="en-US" sz="2200" b="1" dirty="0">
                <a:latin typeface="Bookman Old Style" panose="02050604050505020204" pitchFamily="18" charset="0"/>
              </a:rPr>
              <a:t>The Five Surviving Daughters of August and Sophia Beyer</a:t>
            </a:r>
            <a:br>
              <a:rPr lang="en-US" sz="2000" b="1" dirty="0">
                <a:latin typeface="Bookman Old Style" panose="02050604050505020204" pitchFamily="18" charset="0"/>
              </a:rPr>
            </a:br>
            <a:br>
              <a:rPr lang="en-US" sz="2000" b="1" dirty="0">
                <a:latin typeface="Bookman Old Style" panose="02050604050505020204" pitchFamily="18" charset="0"/>
              </a:rPr>
            </a:br>
            <a:r>
              <a:rPr lang="en-US" sz="1800" b="1" dirty="0">
                <a:latin typeface="Bookman Old Style" panose="02050604050505020204" pitchFamily="18" charset="0"/>
              </a:rPr>
              <a:t>From left to right:  Tina </a:t>
            </a:r>
            <a:r>
              <a:rPr lang="en-US" sz="1800" b="1" dirty="0" err="1">
                <a:latin typeface="Bookman Old Style" panose="02050604050505020204" pitchFamily="18" charset="0"/>
              </a:rPr>
              <a:t>Gritzmacher</a:t>
            </a:r>
            <a:r>
              <a:rPr lang="en-US" sz="1800" b="1" dirty="0">
                <a:latin typeface="Bookman Old Style" panose="02050604050505020204" pitchFamily="18" charset="0"/>
              </a:rPr>
              <a:t>, Bertha </a:t>
            </a:r>
            <a:r>
              <a:rPr lang="en-US" sz="1800" b="1" dirty="0" err="1">
                <a:latin typeface="Bookman Old Style" panose="02050604050505020204" pitchFamily="18" charset="0"/>
              </a:rPr>
              <a:t>Wolfgram</a:t>
            </a:r>
            <a:r>
              <a:rPr lang="en-US" sz="1800" b="1" dirty="0">
                <a:latin typeface="Bookman Old Style" panose="02050604050505020204" pitchFamily="18" charset="0"/>
              </a:rPr>
              <a:t>, Ida </a:t>
            </a:r>
            <a:r>
              <a:rPr lang="en-US" sz="1800" b="1" dirty="0" err="1">
                <a:latin typeface="Bookman Old Style" panose="02050604050505020204" pitchFamily="18" charset="0"/>
              </a:rPr>
              <a:t>Gruetzmacher</a:t>
            </a:r>
            <a:r>
              <a:rPr lang="en-US" sz="1800" b="1" dirty="0">
                <a:latin typeface="Bookman Old Style" panose="02050604050505020204" pitchFamily="18" charset="0"/>
              </a:rPr>
              <a:t>, Ella Lewis, Mary </a:t>
            </a:r>
            <a:r>
              <a:rPr lang="en-US" sz="1800" b="1" dirty="0" err="1">
                <a:latin typeface="Bookman Old Style" panose="02050604050505020204" pitchFamily="18" charset="0"/>
              </a:rPr>
              <a:t>Leisten</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800" b="1" dirty="0">
                <a:latin typeface="Bookman Old Style" panose="02050604050505020204" pitchFamily="18" charset="0"/>
              </a:rPr>
              <a:t>The photo was taken at the home of </a:t>
            </a:r>
            <a:r>
              <a:rPr lang="en-US" sz="1800" b="1" dirty="0" err="1">
                <a:latin typeface="Bookman Old Style" panose="02050604050505020204" pitchFamily="18" charset="0"/>
              </a:rPr>
              <a:t>Lovila</a:t>
            </a:r>
            <a:r>
              <a:rPr lang="en-US" sz="1800" b="1" dirty="0">
                <a:latin typeface="Bookman Old Style" panose="02050604050505020204" pitchFamily="18" charset="0"/>
              </a:rPr>
              <a:t> and Elmer Berg in the Town of </a:t>
            </a:r>
            <a:r>
              <a:rPr lang="en-US" sz="1800" b="1" dirty="0" err="1">
                <a:latin typeface="Bookman Old Style" panose="02050604050505020204" pitchFamily="18" charset="0"/>
              </a:rPr>
              <a:t>Metomen</a:t>
            </a:r>
            <a:r>
              <a:rPr lang="en-US" sz="1800" b="1" dirty="0">
                <a:latin typeface="Bookman Old Style" panose="02050604050505020204" pitchFamily="18" charset="0"/>
              </a:rPr>
              <a:t>, WI.</a:t>
            </a:r>
            <a:br>
              <a:rPr lang="en-US" sz="1800" b="1" dirty="0">
                <a:latin typeface="Bookman Old Style" panose="02050604050505020204" pitchFamily="18" charset="0"/>
              </a:rPr>
            </a:br>
            <a:br>
              <a:rPr lang="en-US" sz="1400" b="1" dirty="0">
                <a:latin typeface="Bookman Old Style" panose="02050604050505020204" pitchFamily="18" charset="0"/>
              </a:rPr>
            </a:br>
            <a:br>
              <a:rPr lang="en-US" sz="1400" b="1" dirty="0">
                <a:latin typeface="Bookman Old Style" panose="02050604050505020204" pitchFamily="18" charset="0"/>
              </a:rPr>
            </a:br>
            <a:r>
              <a:rPr lang="en-US" sz="1600" b="1" dirty="0">
                <a:latin typeface="Bookman Old Style" panose="02050604050505020204" pitchFamily="18" charset="0"/>
              </a:rPr>
              <a:t> </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2173920" y="2089715"/>
            <a:ext cx="7901101" cy="4334632"/>
          </a:xfrm>
          <a:prstGeom prst="rect">
            <a:avLst/>
          </a:prstGeom>
        </p:spPr>
      </p:pic>
    </p:spTree>
    <p:extLst>
      <p:ext uri="{BB962C8B-B14F-4D97-AF65-F5344CB8AC3E}">
        <p14:creationId xmlns:p14="http://schemas.microsoft.com/office/powerpoint/2010/main" val="24241208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7866" y="0"/>
            <a:ext cx="10604384" cy="1820411"/>
          </a:xfrm>
        </p:spPr>
        <p:txBody>
          <a:bodyPr>
            <a:normAutofit/>
          </a:bodyPr>
          <a:lstStyle/>
          <a:p>
            <a:pPr algn="ctr"/>
            <a:r>
              <a:rPr lang="en-US" sz="1800" b="1" dirty="0">
                <a:latin typeface="Bookman Old Style" panose="02050604050505020204" pitchFamily="18" charset="0"/>
              </a:rPr>
              <a:t>Two Generations of </a:t>
            </a:r>
            <a:r>
              <a:rPr lang="en-US" sz="1800" b="1" dirty="0" err="1">
                <a:latin typeface="Bookman Old Style" panose="02050604050505020204" pitchFamily="18" charset="0"/>
              </a:rPr>
              <a:t>Beyers</a:t>
            </a:r>
            <a:r>
              <a:rPr lang="en-US" sz="1800" b="1" dirty="0">
                <a:latin typeface="Bookman Old Style" panose="02050604050505020204" pitchFamily="18" charset="0"/>
              </a:rPr>
              <a:t> and </a:t>
            </a:r>
            <a:r>
              <a:rPr lang="en-US" sz="1800" b="1" dirty="0" err="1">
                <a:latin typeface="Bookman Old Style" panose="02050604050505020204" pitchFamily="18" charset="0"/>
              </a:rPr>
              <a:t>Berndts</a:t>
            </a:r>
            <a:r>
              <a:rPr lang="en-US" sz="1800" b="1" dirty="0">
                <a:latin typeface="Bookman Old Style" panose="02050604050505020204" pitchFamily="18" charset="0"/>
              </a:rPr>
              <a:t> on the Beyer Farm, before 1934 </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200" b="1" dirty="0">
                <a:latin typeface="Bookman Old Style" panose="02050604050505020204" pitchFamily="18" charset="0"/>
              </a:rPr>
              <a:t>Front row:  Unknown, unknown, Marian Lewis, Viola Beyer, Gladys Born </a:t>
            </a:r>
            <a:br>
              <a:rPr lang="en-US" sz="1200" b="1" dirty="0">
                <a:latin typeface="Bookman Old Style" panose="02050604050505020204" pitchFamily="18" charset="0"/>
              </a:rPr>
            </a:br>
            <a:r>
              <a:rPr lang="en-US" sz="1200" b="1" dirty="0">
                <a:latin typeface="Bookman Old Style" panose="02050604050505020204" pitchFamily="18" charset="0"/>
              </a:rPr>
              <a:t>Middle Row:  Unknown, unknown, unknown, Selma </a:t>
            </a:r>
            <a:r>
              <a:rPr lang="en-US" sz="1200" b="1" dirty="0" err="1">
                <a:latin typeface="Bookman Old Style" panose="02050604050505020204" pitchFamily="18" charset="0"/>
              </a:rPr>
              <a:t>Gruetzmacher</a:t>
            </a:r>
            <a:r>
              <a:rPr lang="en-US" sz="1200" b="1" dirty="0">
                <a:latin typeface="Bookman Old Style" panose="02050604050505020204" pitchFamily="18" charset="0"/>
              </a:rPr>
              <a:t>, Edna Beyer, unknown, unknown</a:t>
            </a:r>
            <a:br>
              <a:rPr lang="en-US" sz="1200" b="1" dirty="0">
                <a:latin typeface="Bookman Old Style" panose="02050604050505020204" pitchFamily="18" charset="0"/>
              </a:rPr>
            </a:br>
            <a:r>
              <a:rPr lang="en-US" sz="1200" b="1" dirty="0">
                <a:latin typeface="Bookman Old Style" panose="02050604050505020204" pitchFamily="18" charset="0"/>
              </a:rPr>
              <a:t>Top Row:  Mary Berndt Born, unknown, Ida Beyer </a:t>
            </a:r>
            <a:r>
              <a:rPr lang="en-US" sz="1200" b="1" dirty="0" err="1">
                <a:latin typeface="Bookman Old Style" panose="02050604050505020204" pitchFamily="18" charset="0"/>
              </a:rPr>
              <a:t>Gruetzmacher</a:t>
            </a:r>
            <a:r>
              <a:rPr lang="en-US" sz="1200" b="1" dirty="0">
                <a:latin typeface="Bookman Old Style" panose="02050604050505020204" pitchFamily="18" charset="0"/>
              </a:rPr>
              <a:t>, Bertha Beyer </a:t>
            </a:r>
            <a:r>
              <a:rPr lang="en-US" sz="1200" b="1" dirty="0" err="1">
                <a:latin typeface="Bookman Old Style" panose="02050604050505020204" pitchFamily="18" charset="0"/>
              </a:rPr>
              <a:t>Wolfgram</a:t>
            </a:r>
            <a:r>
              <a:rPr lang="en-US" sz="1200" b="1" dirty="0">
                <a:latin typeface="Bookman Old Style" panose="02050604050505020204" pitchFamily="18" charset="0"/>
              </a:rPr>
              <a:t>, Mary Beyer </a:t>
            </a:r>
            <a:r>
              <a:rPr lang="en-US" sz="1200" b="1" dirty="0" err="1">
                <a:latin typeface="Bookman Old Style" panose="02050604050505020204" pitchFamily="18" charset="0"/>
              </a:rPr>
              <a:t>Leisten</a:t>
            </a:r>
            <a:r>
              <a:rPr lang="en-US" sz="1200" b="1" dirty="0">
                <a:latin typeface="Bookman Old Style" panose="02050604050505020204" pitchFamily="18" charset="0"/>
              </a:rPr>
              <a:t>, Ella Beyer Lewis,</a:t>
            </a:r>
            <a:r>
              <a:rPr lang="en-US" sz="1800" b="1" dirty="0">
                <a:latin typeface="Bookman Old Style" panose="02050604050505020204" pitchFamily="18" charset="0"/>
              </a:rPr>
              <a:t> </a:t>
            </a:r>
            <a:r>
              <a:rPr lang="en-US" sz="1200" b="1" dirty="0">
                <a:latin typeface="Bookman Old Style" panose="02050604050505020204" pitchFamily="18" charset="0"/>
              </a:rPr>
              <a:t>Tina Beyer </a:t>
            </a:r>
            <a:r>
              <a:rPr lang="en-US" sz="1200" b="1" dirty="0" err="1">
                <a:latin typeface="Bookman Old Style" panose="02050604050505020204" pitchFamily="18" charset="0"/>
              </a:rPr>
              <a:t>Gritzmacher</a:t>
            </a:r>
            <a:r>
              <a:rPr lang="en-US" sz="1200" b="1" dirty="0">
                <a:latin typeface="Bookman Old Style" panose="02050604050505020204" pitchFamily="18" charset="0"/>
              </a:rPr>
              <a:t>, Louie Beyer, unknown, Martha Berndt </a:t>
            </a:r>
            <a:r>
              <a:rPr lang="en-US" sz="1200" b="1" dirty="0" err="1">
                <a:latin typeface="Bookman Old Style" panose="02050604050505020204" pitchFamily="18" charset="0"/>
              </a:rPr>
              <a:t>Rehwinkel</a:t>
            </a:r>
            <a:r>
              <a:rPr lang="en-US" sz="1200" b="1" dirty="0">
                <a:latin typeface="Bookman Old Style" panose="02050604050505020204" pitchFamily="18" charset="0"/>
              </a:rPr>
              <a:t>, Herb Beyer, Elmer </a:t>
            </a:r>
            <a:r>
              <a:rPr lang="en-US" sz="1200" b="1" dirty="0" err="1">
                <a:latin typeface="Bookman Old Style" panose="02050604050505020204" pitchFamily="18" charset="0"/>
              </a:rPr>
              <a:t>Gruetzmacher</a:t>
            </a:r>
            <a:endParaRPr lang="en-US" sz="1800" b="1" dirty="0">
              <a:latin typeface="Bookman Old Style" panose="020506040505050202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1256" y="1820411"/>
            <a:ext cx="8137604" cy="4723001"/>
          </a:xfrm>
          <a:prstGeom prst="rect">
            <a:avLst/>
          </a:prstGeom>
        </p:spPr>
      </p:pic>
    </p:spTree>
    <p:extLst>
      <p:ext uri="{BB962C8B-B14F-4D97-AF65-F5344CB8AC3E}">
        <p14:creationId xmlns:p14="http://schemas.microsoft.com/office/powerpoint/2010/main" val="22228541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2226"/>
            <a:ext cx="12113702" cy="1378735"/>
          </a:xfrm>
        </p:spPr>
        <p:txBody>
          <a:bodyPr>
            <a:normAutofit/>
          </a:bodyPr>
          <a:lstStyle/>
          <a:p>
            <a:pPr algn="ctr"/>
            <a:r>
              <a:rPr lang="en-US" sz="1800" b="1" dirty="0">
                <a:latin typeface="Bookman Old Style" panose="02050604050505020204" pitchFamily="18" charset="0"/>
              </a:rPr>
              <a:t>Six of the Seven Surviving Children of August and Sophia Beyer with their Spouses</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400" b="1" dirty="0">
                <a:latin typeface="Bookman Old Style" panose="02050604050505020204" pitchFamily="18" charset="0"/>
              </a:rPr>
              <a:t>From left to right:  Art Lewis &amp; Ella Beyer Lewis, Charles Beyer &amp; Ida Beyer, Otto </a:t>
            </a:r>
            <a:r>
              <a:rPr lang="en-US" sz="1400" b="1" dirty="0" err="1">
                <a:latin typeface="Bookman Old Style" panose="02050604050505020204" pitchFamily="18" charset="0"/>
              </a:rPr>
              <a:t>Gruetzmacher</a:t>
            </a:r>
            <a:r>
              <a:rPr lang="en-US" sz="1400" b="1" dirty="0">
                <a:latin typeface="Bookman Old Style" panose="02050604050505020204" pitchFamily="18" charset="0"/>
              </a:rPr>
              <a:t> &amp; Ida Beyer </a:t>
            </a:r>
            <a:r>
              <a:rPr lang="en-US" sz="1400" b="1" dirty="0" err="1">
                <a:latin typeface="Bookman Old Style" panose="02050604050505020204" pitchFamily="18" charset="0"/>
              </a:rPr>
              <a:t>Gruetzmacher</a:t>
            </a:r>
            <a:r>
              <a:rPr lang="en-US" sz="1400" b="1" dirty="0">
                <a:latin typeface="Bookman Old Style" panose="02050604050505020204" pitchFamily="18" charset="0"/>
              </a:rPr>
              <a:t>, Frank </a:t>
            </a:r>
            <a:r>
              <a:rPr lang="en-US" sz="1400" b="1" dirty="0" err="1">
                <a:latin typeface="Bookman Old Style" panose="02050604050505020204" pitchFamily="18" charset="0"/>
              </a:rPr>
              <a:t>Gritzmacher</a:t>
            </a:r>
            <a:r>
              <a:rPr lang="en-US" sz="1400" b="1" dirty="0">
                <a:latin typeface="Bookman Old Style" panose="02050604050505020204" pitchFamily="18" charset="0"/>
              </a:rPr>
              <a:t>, Maria (Mary) Beyer </a:t>
            </a:r>
            <a:r>
              <a:rPr lang="en-US" sz="1400" b="1" dirty="0" err="1">
                <a:latin typeface="Bookman Old Style" panose="02050604050505020204" pitchFamily="18" charset="0"/>
              </a:rPr>
              <a:t>Leisten</a:t>
            </a:r>
            <a:r>
              <a:rPr lang="en-US" sz="1400" b="1" dirty="0">
                <a:latin typeface="Bookman Old Style" panose="02050604050505020204" pitchFamily="18" charset="0"/>
              </a:rPr>
              <a:t>, Lewis Beyer &amp; Emma Beyer, William </a:t>
            </a:r>
            <a:r>
              <a:rPr lang="en-US" sz="1400" b="1" dirty="0" err="1">
                <a:latin typeface="Bookman Old Style" panose="02050604050505020204" pitchFamily="18" charset="0"/>
              </a:rPr>
              <a:t>Wolfgram</a:t>
            </a:r>
            <a:r>
              <a:rPr lang="en-US" sz="1400" b="1" dirty="0">
                <a:latin typeface="Bookman Old Style" panose="02050604050505020204" pitchFamily="18" charset="0"/>
              </a:rPr>
              <a:t> &amp; Bertha Beyer </a:t>
            </a:r>
            <a:r>
              <a:rPr lang="en-US" sz="1400" b="1" dirty="0" err="1">
                <a:latin typeface="Bookman Old Style" panose="02050604050505020204" pitchFamily="18" charset="0"/>
              </a:rPr>
              <a:t>Wolfgram</a:t>
            </a:r>
            <a:br>
              <a:rPr lang="en-US" sz="1400" b="1" dirty="0">
                <a:latin typeface="Bookman Old Style" panose="02050604050505020204" pitchFamily="18" charset="0"/>
              </a:rPr>
            </a:br>
            <a:br>
              <a:rPr lang="en-US" sz="1400" b="1" dirty="0">
                <a:latin typeface="Bookman Old Style" panose="02050604050505020204" pitchFamily="18" charset="0"/>
              </a:rPr>
            </a:br>
            <a:r>
              <a:rPr lang="en-US" sz="1200" b="1" dirty="0">
                <a:latin typeface="Bookman Old Style" panose="02050604050505020204" pitchFamily="18" charset="0"/>
              </a:rPr>
              <a:t>The photo was taken  in 1935 at Lewis Beyer’s 55</a:t>
            </a:r>
            <a:r>
              <a:rPr lang="en-US" sz="1200" b="1" baseline="30000" dirty="0">
                <a:latin typeface="Bookman Old Style" panose="02050604050505020204" pitchFamily="18" charset="0"/>
              </a:rPr>
              <a:t>th</a:t>
            </a:r>
            <a:r>
              <a:rPr lang="en-US" sz="1200" b="1" dirty="0">
                <a:latin typeface="Bookman Old Style" panose="02050604050505020204" pitchFamily="18" charset="0"/>
              </a:rPr>
              <a:t> birthday party at the Louis Beyer farm.</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9822" y="1690192"/>
            <a:ext cx="7467242" cy="4634344"/>
          </a:xfrm>
          <a:prstGeom prst="rect">
            <a:avLst/>
          </a:prstGeom>
        </p:spPr>
      </p:pic>
    </p:spTree>
    <p:extLst>
      <p:ext uri="{BB962C8B-B14F-4D97-AF65-F5344CB8AC3E}">
        <p14:creationId xmlns:p14="http://schemas.microsoft.com/office/powerpoint/2010/main" val="28300759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7027" y="74179"/>
            <a:ext cx="10591799" cy="1775403"/>
          </a:xfrm>
        </p:spPr>
        <p:txBody>
          <a:bodyPr>
            <a:normAutofit/>
          </a:bodyPr>
          <a:lstStyle/>
          <a:p>
            <a:pPr algn="ctr"/>
            <a:r>
              <a:rPr lang="en-US" sz="1800" b="1" dirty="0">
                <a:latin typeface="Bookman Old Style" panose="02050604050505020204" pitchFamily="18" charset="0"/>
              </a:rPr>
              <a:t>Beyer Family Aunts, Uncles &amp; Cousins at the Louis Beyer Farm, 1935</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400" b="1" dirty="0">
                <a:latin typeface="Bookman Old Style" panose="02050604050505020204" pitchFamily="18" charset="0"/>
              </a:rPr>
              <a:t>Back row (left to right):  Art Schroeder, Leona Schroeder, Elmer Berg, Ella Lewis, Art Lewis, </a:t>
            </a:r>
            <a:r>
              <a:rPr lang="en-US" sz="1400" b="1" dirty="0" err="1">
                <a:latin typeface="Bookman Old Style" panose="02050604050505020204" pitchFamily="18" charset="0"/>
              </a:rPr>
              <a:t>Lovila</a:t>
            </a:r>
            <a:r>
              <a:rPr lang="en-US" sz="1400" b="1" dirty="0">
                <a:latin typeface="Bookman Old Style" panose="02050604050505020204" pitchFamily="18" charset="0"/>
              </a:rPr>
              <a:t> Berg, Louis Beyer, Ida </a:t>
            </a:r>
            <a:r>
              <a:rPr lang="en-US" sz="1400" b="1" dirty="0" err="1">
                <a:latin typeface="Bookman Old Style" panose="02050604050505020204" pitchFamily="18" charset="0"/>
              </a:rPr>
              <a:t>Hilgendorf</a:t>
            </a:r>
            <a:r>
              <a:rPr lang="en-US" sz="1400" b="1" dirty="0">
                <a:latin typeface="Bookman Old Style" panose="02050604050505020204" pitchFamily="18" charset="0"/>
              </a:rPr>
              <a:t> Beyer, Otto </a:t>
            </a:r>
            <a:r>
              <a:rPr lang="en-US" sz="1400" b="1" dirty="0" err="1">
                <a:latin typeface="Bookman Old Style" panose="02050604050505020204" pitchFamily="18" charset="0"/>
              </a:rPr>
              <a:t>Gruetzmacher</a:t>
            </a:r>
            <a:r>
              <a:rPr lang="en-US" sz="1400" b="1" dirty="0">
                <a:latin typeface="Bookman Old Style" panose="02050604050505020204" pitchFamily="18" charset="0"/>
              </a:rPr>
              <a:t>, Ida Beyer </a:t>
            </a:r>
            <a:r>
              <a:rPr lang="en-US" sz="1400" b="1" dirty="0" err="1">
                <a:latin typeface="Bookman Old Style" panose="02050604050505020204" pitchFamily="18" charset="0"/>
              </a:rPr>
              <a:t>Gruetzmacher</a:t>
            </a:r>
            <a:r>
              <a:rPr lang="en-US" sz="1400" b="1" dirty="0">
                <a:latin typeface="Bookman Old Style" panose="02050604050505020204" pitchFamily="18" charset="0"/>
              </a:rPr>
              <a:t>, Frank </a:t>
            </a:r>
            <a:r>
              <a:rPr lang="en-US" sz="1400" b="1" dirty="0" err="1">
                <a:latin typeface="Bookman Old Style" panose="02050604050505020204" pitchFamily="18" charset="0"/>
              </a:rPr>
              <a:t>Gritzmacher</a:t>
            </a:r>
            <a:r>
              <a:rPr lang="en-US" sz="1400" b="1" dirty="0">
                <a:latin typeface="Bookman Old Style" panose="02050604050505020204" pitchFamily="18" charset="0"/>
              </a:rPr>
              <a:t>, Mary </a:t>
            </a:r>
            <a:r>
              <a:rPr lang="en-US" sz="1400" b="1" dirty="0" err="1">
                <a:latin typeface="Bookman Old Style" panose="02050604050505020204" pitchFamily="18" charset="0"/>
              </a:rPr>
              <a:t>Leisten</a:t>
            </a:r>
            <a:r>
              <a:rPr lang="en-US" sz="1400" b="1" dirty="0">
                <a:latin typeface="Bookman Old Style" panose="02050604050505020204" pitchFamily="18" charset="0"/>
              </a:rPr>
              <a:t>, Emma Beyer, Willy </a:t>
            </a:r>
            <a:r>
              <a:rPr lang="en-US" sz="1400" b="1" dirty="0" err="1">
                <a:latin typeface="Bookman Old Style" panose="02050604050505020204" pitchFamily="18" charset="0"/>
              </a:rPr>
              <a:t>Wolfgram</a:t>
            </a:r>
            <a:r>
              <a:rPr lang="en-US" sz="1400" b="1" dirty="0">
                <a:latin typeface="Bookman Old Style" panose="02050604050505020204" pitchFamily="18" charset="0"/>
              </a:rPr>
              <a:t>, Bertha </a:t>
            </a:r>
            <a:r>
              <a:rPr lang="en-US" sz="1400" b="1" dirty="0" err="1">
                <a:latin typeface="Bookman Old Style" panose="02050604050505020204" pitchFamily="18" charset="0"/>
              </a:rPr>
              <a:t>Wolfgram</a:t>
            </a:r>
            <a:br>
              <a:rPr lang="en-US" sz="1400" b="1" dirty="0">
                <a:latin typeface="Bookman Old Style" panose="02050604050505020204" pitchFamily="18" charset="0"/>
              </a:rPr>
            </a:br>
            <a:r>
              <a:rPr lang="en-US" sz="1400" b="1" dirty="0">
                <a:latin typeface="Bookman Old Style" panose="02050604050505020204" pitchFamily="18" charset="0"/>
              </a:rPr>
              <a:t>Front row (seated left to right):  Harold </a:t>
            </a:r>
            <a:r>
              <a:rPr lang="en-US" sz="1400" b="1" dirty="0" err="1">
                <a:latin typeface="Bookman Old Style" panose="02050604050505020204" pitchFamily="18" charset="0"/>
              </a:rPr>
              <a:t>Wolfgram</a:t>
            </a:r>
            <a:r>
              <a:rPr lang="en-US" sz="1400" b="1" dirty="0">
                <a:latin typeface="Bookman Old Style" panose="02050604050505020204" pitchFamily="18" charset="0"/>
              </a:rPr>
              <a:t>, </a:t>
            </a:r>
            <a:r>
              <a:rPr lang="en-US" sz="1400" b="1" dirty="0" err="1">
                <a:latin typeface="Bookman Old Style" panose="02050604050505020204" pitchFamily="18" charset="0"/>
              </a:rPr>
              <a:t>unid</a:t>
            </a:r>
            <a:r>
              <a:rPr lang="en-US" sz="1400" b="1" dirty="0">
                <a:latin typeface="Bookman Old Style" panose="02050604050505020204" pitchFamily="18" charset="0"/>
              </a:rPr>
              <a:t>. man , Marian Lewis (behind), Edna Beyer (in front), Hilda Lewis, Hugo Weber, </a:t>
            </a:r>
            <a:r>
              <a:rPr lang="en-US" sz="1400" b="1" dirty="0" err="1">
                <a:latin typeface="Bookman Old Style" panose="02050604050505020204" pitchFamily="18" charset="0"/>
              </a:rPr>
              <a:t>unid</a:t>
            </a:r>
            <a:r>
              <a:rPr lang="en-US" sz="1400" b="1" dirty="0">
                <a:latin typeface="Bookman Old Style" panose="02050604050505020204" pitchFamily="18" charset="0"/>
              </a:rPr>
              <a:t>. woman, Elmer Port, Elda Weber, Viola Beyer, Elmer </a:t>
            </a:r>
            <a:r>
              <a:rPr lang="en-US" sz="1400" b="1" dirty="0" err="1">
                <a:latin typeface="Bookman Old Style" panose="02050604050505020204" pitchFamily="18" charset="0"/>
              </a:rPr>
              <a:t>Gruetzmacher</a:t>
            </a:r>
            <a:r>
              <a:rPr lang="en-US" sz="1400" b="1" dirty="0">
                <a:latin typeface="Bookman Old Style" panose="02050604050505020204" pitchFamily="18" charset="0"/>
              </a:rPr>
              <a:t> (behind), Florence </a:t>
            </a:r>
            <a:r>
              <a:rPr lang="en-US" sz="1400" b="1" dirty="0" err="1">
                <a:latin typeface="Bookman Old Style" panose="02050604050505020204" pitchFamily="18" charset="0"/>
              </a:rPr>
              <a:t>Straemel</a:t>
            </a:r>
            <a:r>
              <a:rPr lang="en-US" sz="1400" b="1" dirty="0">
                <a:latin typeface="Bookman Old Style" panose="02050604050505020204" pitchFamily="18" charset="0"/>
              </a:rPr>
              <a:t>, Herb Beyer, Earl Weber (lying down)</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7790" y="1980762"/>
            <a:ext cx="7436860" cy="4736528"/>
          </a:xfrm>
          <a:prstGeom prst="rect">
            <a:avLst/>
          </a:prstGeom>
        </p:spPr>
      </p:pic>
    </p:spTree>
    <p:extLst>
      <p:ext uri="{BB962C8B-B14F-4D97-AF65-F5344CB8AC3E}">
        <p14:creationId xmlns:p14="http://schemas.microsoft.com/office/powerpoint/2010/main" val="21292129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391" y="142613"/>
            <a:ext cx="11820088" cy="2072081"/>
          </a:xfrm>
        </p:spPr>
        <p:txBody>
          <a:bodyPr>
            <a:normAutofit fontScale="90000"/>
          </a:bodyPr>
          <a:lstStyle/>
          <a:p>
            <a:pPr algn="ctr"/>
            <a:r>
              <a:rPr lang="en-US" sz="2000" b="1" dirty="0">
                <a:latin typeface="Bookman Old Style" panose="02050604050505020204" pitchFamily="18" charset="0"/>
              </a:rPr>
              <a:t>Two Generations of Beyer Cousins at the Louis Beyer Farm, around 1934-35</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400" b="1" dirty="0">
                <a:latin typeface="Bookman Old Style" panose="02050604050505020204" pitchFamily="18" charset="0"/>
              </a:rPr>
              <a:t>Bottom row (left to right):  John Beyer, Louis Beyer, Art </a:t>
            </a:r>
            <a:r>
              <a:rPr lang="en-US" sz="1400" b="1" dirty="0" err="1">
                <a:latin typeface="Bookman Old Style" panose="02050604050505020204" pitchFamily="18" charset="0"/>
              </a:rPr>
              <a:t>Hoeft</a:t>
            </a:r>
            <a:r>
              <a:rPr lang="en-US" sz="1400" b="1" dirty="0">
                <a:latin typeface="Bookman Old Style" panose="02050604050505020204" pitchFamily="18" charset="0"/>
              </a:rPr>
              <a:t>, Otis Stewart</a:t>
            </a:r>
            <a:br>
              <a:rPr lang="en-US" sz="1400" b="1" dirty="0">
                <a:latin typeface="Bookman Old Style" panose="02050604050505020204" pitchFamily="18" charset="0"/>
              </a:rPr>
            </a:br>
            <a:br>
              <a:rPr lang="en-US" sz="1400" b="1" dirty="0">
                <a:latin typeface="Bookman Old Style" panose="02050604050505020204" pitchFamily="18" charset="0"/>
              </a:rPr>
            </a:br>
            <a:r>
              <a:rPr lang="en-US" sz="1400" b="1" dirty="0">
                <a:latin typeface="Bookman Old Style" panose="02050604050505020204" pitchFamily="18" charset="0"/>
              </a:rPr>
              <a:t>Back row (left to right):  Ida </a:t>
            </a:r>
            <a:r>
              <a:rPr lang="en-US" sz="1400" b="1" dirty="0" err="1">
                <a:latin typeface="Bookman Old Style" panose="02050604050505020204" pitchFamily="18" charset="0"/>
              </a:rPr>
              <a:t>Hildendorf</a:t>
            </a:r>
            <a:r>
              <a:rPr lang="en-US" sz="1400" b="1" dirty="0">
                <a:latin typeface="Bookman Old Style" panose="02050604050505020204" pitchFamily="18" charset="0"/>
              </a:rPr>
              <a:t> Beyer, Mary Beyer </a:t>
            </a:r>
            <a:r>
              <a:rPr lang="en-US" sz="1400" b="1" dirty="0" err="1">
                <a:latin typeface="Bookman Old Style" panose="02050604050505020204" pitchFamily="18" charset="0"/>
              </a:rPr>
              <a:t>Leisten</a:t>
            </a:r>
            <a:r>
              <a:rPr lang="en-US" sz="1400" b="1" dirty="0">
                <a:latin typeface="Bookman Old Style" panose="02050604050505020204" pitchFamily="18" charset="0"/>
              </a:rPr>
              <a:t>, Tillie Beyer (married to John Beyer), Dorothy Beyer Stewart, Yvonne </a:t>
            </a:r>
            <a:r>
              <a:rPr lang="en-US" sz="1400" b="1" dirty="0" err="1">
                <a:latin typeface="Bookman Old Style" panose="02050604050505020204" pitchFamily="18" charset="0"/>
              </a:rPr>
              <a:t>Hoeft</a:t>
            </a:r>
            <a:r>
              <a:rPr lang="en-US" sz="1400" b="1" dirty="0">
                <a:latin typeface="Bookman Old Style" panose="02050604050505020204" pitchFamily="18" charset="0"/>
              </a:rPr>
              <a:t>, daughter of Esther &amp; Art </a:t>
            </a:r>
            <a:r>
              <a:rPr lang="en-US" sz="1400" b="1" dirty="0" err="1">
                <a:latin typeface="Bookman Old Style" panose="02050604050505020204" pitchFamily="18" charset="0"/>
              </a:rPr>
              <a:t>Hoeft</a:t>
            </a:r>
            <a:r>
              <a:rPr lang="en-US" sz="1400" b="1" dirty="0">
                <a:latin typeface="Bookman Old Style" panose="02050604050505020204" pitchFamily="18" charset="0"/>
              </a:rPr>
              <a:t>,  Esther Beyer </a:t>
            </a:r>
            <a:r>
              <a:rPr lang="en-US" sz="1400" b="1" dirty="0" err="1">
                <a:latin typeface="Bookman Old Style" panose="02050604050505020204" pitchFamily="18" charset="0"/>
              </a:rPr>
              <a:t>Hoeft</a:t>
            </a:r>
            <a:r>
              <a:rPr lang="en-US" sz="1400" b="1" dirty="0">
                <a:latin typeface="Bookman Old Style" panose="02050604050505020204" pitchFamily="18" charset="0"/>
              </a:rPr>
              <a:t>, Friedrich William (Bill) Beyer.</a:t>
            </a:r>
            <a:br>
              <a:rPr lang="en-US" sz="1400" b="1" dirty="0">
                <a:latin typeface="Bookman Old Style" panose="02050604050505020204" pitchFamily="18" charset="0"/>
              </a:rPr>
            </a:br>
            <a:br>
              <a:rPr lang="en-US" sz="1400" b="1" dirty="0">
                <a:latin typeface="Bookman Old Style" panose="02050604050505020204" pitchFamily="18" charset="0"/>
              </a:rPr>
            </a:br>
            <a:r>
              <a:rPr lang="en-US" sz="1400" b="1" dirty="0">
                <a:latin typeface="Bookman Old Style" panose="02050604050505020204" pitchFamily="18" charset="0"/>
              </a:rPr>
              <a:t>		Bill Beyer was the oldest surviving son of Friedrich Wilhelm Beyer and  Hanne (Johanna) </a:t>
            </a:r>
            <a:r>
              <a:rPr lang="en-US" sz="1400" b="1" dirty="0" err="1">
                <a:latin typeface="Bookman Old Style" panose="02050604050505020204" pitchFamily="18" charset="0"/>
              </a:rPr>
              <a:t>Friedricke</a:t>
            </a:r>
            <a:r>
              <a:rPr lang="en-US" sz="1400" b="1" dirty="0">
                <a:latin typeface="Bookman Old Style" panose="02050604050505020204" pitchFamily="18" charset="0"/>
              </a:rPr>
              <a:t> 	</a:t>
            </a:r>
            <a:r>
              <a:rPr lang="en-US" sz="1400" b="1" dirty="0" err="1">
                <a:latin typeface="Bookman Old Style" panose="02050604050505020204" pitchFamily="18" charset="0"/>
              </a:rPr>
              <a:t>Tugendreich</a:t>
            </a:r>
            <a:r>
              <a:rPr lang="en-US" sz="1400" b="1" dirty="0">
                <a:latin typeface="Bookman Old Style" panose="02050604050505020204" pitchFamily="18" charset="0"/>
              </a:rPr>
              <a:t> </a:t>
            </a:r>
            <a:r>
              <a:rPr lang="en-US" sz="1400" b="1" dirty="0" err="1">
                <a:latin typeface="Bookman Old Style" panose="02050604050505020204" pitchFamily="18" charset="0"/>
              </a:rPr>
              <a:t>Saecker</a:t>
            </a:r>
            <a:r>
              <a:rPr lang="en-US" sz="1400" b="1" dirty="0">
                <a:latin typeface="Bookman Old Style" panose="02050604050505020204" pitchFamily="18" charset="0"/>
              </a:rPr>
              <a:t> Beyer and was an older cousin of Louis Beyer.</a:t>
            </a:r>
            <a:br>
              <a:rPr lang="en-US" sz="1400" b="1" dirty="0">
                <a:latin typeface="Bookman Old Style" panose="02050604050505020204" pitchFamily="18" charset="0"/>
              </a:rPr>
            </a:br>
            <a:r>
              <a:rPr lang="en-US" sz="1400" b="1" dirty="0">
                <a:latin typeface="Bookman Old Style" panose="02050604050505020204" pitchFamily="18" charset="0"/>
              </a:rPr>
              <a:t>.</a:t>
            </a:r>
            <a:br>
              <a:rPr lang="en-US" sz="1400" b="1" dirty="0">
                <a:latin typeface="Bookman Old Style" panose="02050604050505020204" pitchFamily="18" charset="0"/>
              </a:rPr>
            </a:b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4260" y="2231472"/>
            <a:ext cx="6916068" cy="3886200"/>
          </a:xfrm>
          <a:prstGeom prst="rect">
            <a:avLst/>
          </a:prstGeom>
        </p:spPr>
      </p:pic>
    </p:spTree>
    <p:extLst>
      <p:ext uri="{BB962C8B-B14F-4D97-AF65-F5344CB8AC3E}">
        <p14:creationId xmlns:p14="http://schemas.microsoft.com/office/powerpoint/2010/main" val="683519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693400" cy="6149975"/>
          </a:xfrm>
        </p:spPr>
        <p:txBody>
          <a:bodyPr>
            <a:normAutofit fontScale="90000"/>
          </a:bodyPr>
          <a:lstStyle/>
          <a:p>
            <a:r>
              <a:rPr lang="en-US" sz="2400" b="1" dirty="0">
                <a:latin typeface="Bookman Old Style" panose="02050604050505020204" pitchFamily="18" charset="0"/>
              </a:rPr>
              <a:t>			Christian Friedrich </a:t>
            </a:r>
            <a:r>
              <a:rPr lang="en-US" sz="2400" b="1" dirty="0" err="1">
                <a:latin typeface="Bookman Old Style" panose="02050604050505020204" pitchFamily="18" charset="0"/>
              </a:rPr>
              <a:t>Nennemann</a:t>
            </a:r>
            <a:r>
              <a:rPr lang="en-US" sz="2400" b="1" dirty="0">
                <a:latin typeface="Bookman Old Style" panose="02050604050505020204" pitchFamily="18" charset="0"/>
              </a:rPr>
              <a:t> </a:t>
            </a:r>
            <a:br>
              <a:rPr lang="en-US" sz="2000" b="1" dirty="0">
                <a:latin typeface="Bookman Old Style" panose="02050604050505020204" pitchFamily="18" charset="0"/>
              </a:rPr>
            </a:br>
            <a:r>
              <a:rPr lang="en-US" sz="2000" b="1" dirty="0">
                <a:latin typeface="Bookman Old Style" panose="02050604050505020204" pitchFamily="18" charset="0"/>
              </a:rPr>
              <a:t>				(1787--Oct. 21, 1847)</a:t>
            </a:r>
            <a:br>
              <a:rPr lang="en-US" sz="2000" b="1" dirty="0">
                <a:latin typeface="Bookman Old Style" panose="02050604050505020204" pitchFamily="18" charset="0"/>
              </a:rPr>
            </a:br>
            <a:r>
              <a:rPr lang="en-US" sz="2000" b="1" dirty="0">
                <a:latin typeface="Bookman Old Style" panose="02050604050505020204" pitchFamily="18" charset="0"/>
              </a:rPr>
              <a:t>			      married unidentified spouse</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	His daughter </a:t>
            </a:r>
            <a:r>
              <a:rPr lang="en-US" sz="2400" b="1" dirty="0">
                <a:latin typeface="Bookman Old Style" panose="02050604050505020204" pitchFamily="18" charset="0"/>
              </a:rPr>
              <a:t>Maria Louisa </a:t>
            </a:r>
            <a:r>
              <a:rPr lang="en-US" sz="2400" b="1" dirty="0" err="1">
                <a:latin typeface="Bookman Old Style" panose="02050604050505020204" pitchFamily="18" charset="0"/>
              </a:rPr>
              <a:t>Nennemann</a:t>
            </a:r>
            <a:r>
              <a:rPr lang="en-US" sz="2400" b="1" dirty="0">
                <a:latin typeface="Bookman Old Style" panose="02050604050505020204" pitchFamily="18" charset="0"/>
              </a:rPr>
              <a:t> (</a:t>
            </a:r>
            <a:r>
              <a:rPr lang="en-US" sz="2000" b="1" dirty="0">
                <a:latin typeface="Bookman Old Style" panose="02050604050505020204" pitchFamily="18" charset="0"/>
              </a:rPr>
              <a:t>b. abt. 1812—d. </a:t>
            </a:r>
            <a:r>
              <a:rPr lang="en-US" sz="2000" b="1" dirty="0" err="1">
                <a:latin typeface="Bookman Old Style" panose="02050604050505020204" pitchFamily="18" charset="0"/>
              </a:rPr>
              <a:t>unk</a:t>
            </a:r>
            <a:r>
              <a:rPr lang="en-US" sz="2000" b="1" dirty="0">
                <a:latin typeface="Bookman Old Style" panose="02050604050505020204" pitchFamily="18" charset="0"/>
              </a:rPr>
              <a:t>.)</a:t>
            </a:r>
            <a:br>
              <a:rPr lang="en-US" sz="2000" b="1" dirty="0">
                <a:latin typeface="Bookman Old Style" panose="02050604050505020204" pitchFamily="18" charset="0"/>
              </a:rPr>
            </a:br>
            <a:r>
              <a:rPr lang="en-US" sz="2000" b="1" dirty="0">
                <a:latin typeface="Bookman Old Style" panose="02050604050505020204" pitchFamily="18" charset="0"/>
              </a:rPr>
              <a:t>	     was born in </a:t>
            </a:r>
            <a:r>
              <a:rPr lang="en-US" sz="2000" b="1" dirty="0" err="1">
                <a:latin typeface="Bookman Old Style" panose="02050604050505020204" pitchFamily="18" charset="0"/>
              </a:rPr>
              <a:t>Ziegenhagen</a:t>
            </a:r>
            <a:r>
              <a:rPr lang="en-US" sz="2000" b="1" dirty="0">
                <a:latin typeface="Bookman Old Style" panose="02050604050505020204" pitchFamily="18" charset="0"/>
              </a:rPr>
              <a:t>, state of </a:t>
            </a:r>
            <a:r>
              <a:rPr lang="en-US" sz="2000" b="1" dirty="0" err="1">
                <a:latin typeface="Bookman Old Style" panose="02050604050505020204" pitchFamily="18" charset="0"/>
              </a:rPr>
              <a:t>Saatzig</a:t>
            </a:r>
            <a:r>
              <a:rPr lang="en-US" sz="2000" b="1" dirty="0">
                <a:latin typeface="Bookman Old Style" panose="02050604050505020204" pitchFamily="18" charset="0"/>
              </a:rPr>
              <a:t>, Western Pomerania.</a:t>
            </a:r>
            <a:br>
              <a:rPr lang="en-US" sz="2000" b="1" dirty="0">
                <a:latin typeface="Bookman Old Style" panose="02050604050505020204" pitchFamily="18" charset="0"/>
              </a:rPr>
            </a:br>
            <a:r>
              <a:rPr lang="en-US" sz="2000" b="1" dirty="0">
                <a:latin typeface="Bookman Old Style" panose="02050604050505020204" pitchFamily="18" charset="0"/>
              </a:rPr>
              <a:t> 								</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	      Maria Louisa married </a:t>
            </a:r>
            <a:r>
              <a:rPr lang="en-US" sz="2400" b="1" dirty="0">
                <a:latin typeface="Bookman Old Style" panose="02050604050505020204" pitchFamily="18" charset="0"/>
              </a:rPr>
              <a:t>Wilhelm Carl Beyer (c. 1803-1892) </a:t>
            </a:r>
            <a:br>
              <a:rPr lang="en-US" sz="2400" b="1" dirty="0">
                <a:latin typeface="Bookman Old Style" panose="02050604050505020204" pitchFamily="18" charset="0"/>
              </a:rPr>
            </a:br>
            <a:r>
              <a:rPr lang="en-US" sz="2400" b="1" dirty="0">
                <a:latin typeface="Bookman Old Style" panose="02050604050505020204" pitchFamily="18" charset="0"/>
              </a:rPr>
              <a:t>	</a:t>
            </a:r>
            <a:r>
              <a:rPr lang="en-US" sz="2000" b="1" dirty="0">
                <a:latin typeface="Bookman Old Style" panose="02050604050505020204" pitchFamily="18" charset="0"/>
              </a:rPr>
              <a:t>on January 31, 1833 in the Evangelical Lutheran Church in </a:t>
            </a:r>
            <a:r>
              <a:rPr lang="en-US" sz="2000" b="1" dirty="0" err="1">
                <a:latin typeface="Bookman Old Style" panose="02050604050505020204" pitchFamily="18" charset="0"/>
              </a:rPr>
              <a:t>Ziegenhagen</a:t>
            </a:r>
            <a:r>
              <a:rPr lang="en-US" sz="2000" b="1" dirty="0">
                <a:latin typeface="Bookman Old Style" panose="02050604050505020204" pitchFamily="18" charset="0"/>
              </a:rPr>
              <a:t>.</a:t>
            </a:r>
            <a:br>
              <a:rPr lang="en-US" sz="2000" b="1" dirty="0">
                <a:latin typeface="Bookman Old Style" panose="02050604050505020204" pitchFamily="18" charset="0"/>
              </a:rPr>
            </a:br>
            <a:r>
              <a:rPr lang="en-US" sz="2000" b="1" dirty="0">
                <a:latin typeface="Bookman Old Style" panose="02050604050505020204" pitchFamily="18" charset="0"/>
              </a:rPr>
              <a:t>                Their marriage is the first mention of a “Beyer” in </a:t>
            </a:r>
            <a:r>
              <a:rPr lang="en-US" sz="2000" b="1" dirty="0" err="1">
                <a:latin typeface="Bookman Old Style" panose="02050604050505020204" pitchFamily="18" charset="0"/>
              </a:rPr>
              <a:t>Ziegenhagen</a:t>
            </a:r>
            <a:r>
              <a:rPr lang="en-US" sz="2000" b="1" dirty="0">
                <a:latin typeface="Bookman Old Style" panose="02050604050505020204" pitchFamily="18" charset="0"/>
              </a:rPr>
              <a:t>.</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Their 8 children, all born in </a:t>
            </a:r>
            <a:r>
              <a:rPr lang="en-US" sz="2000" b="1" dirty="0" err="1">
                <a:latin typeface="Bookman Old Style" panose="02050604050505020204" pitchFamily="18" charset="0"/>
              </a:rPr>
              <a:t>Ziegenhagen</a:t>
            </a:r>
            <a:r>
              <a:rPr lang="en-US" sz="2000" b="1" dirty="0">
                <a:latin typeface="Bookman Old Style" panose="02050604050505020204" pitchFamily="18" charset="0"/>
              </a:rPr>
              <a:t>, included:</a:t>
            </a:r>
            <a:br>
              <a:rPr lang="en-US" sz="2000" b="1" dirty="0">
                <a:latin typeface="Bookman Old Style" panose="02050604050505020204" pitchFamily="18" charset="0"/>
              </a:rPr>
            </a:br>
            <a:r>
              <a:rPr lang="en-US" sz="2000" b="1" dirty="0">
                <a:latin typeface="Bookman Old Style" panose="02050604050505020204" pitchFamily="18" charset="0"/>
              </a:rPr>
              <a:t>		(1) Friedrich Wilhelm (b. June 28, 1833—d. 1920 WI.)</a:t>
            </a:r>
            <a:br>
              <a:rPr lang="en-US" sz="2000" b="1" dirty="0">
                <a:latin typeface="Bookman Old Style" panose="02050604050505020204" pitchFamily="18" charset="0"/>
              </a:rPr>
            </a:br>
            <a:r>
              <a:rPr lang="en-US" sz="2000" b="1" dirty="0">
                <a:latin typeface="Bookman Old Style" panose="02050604050505020204" pitchFamily="18" charset="0"/>
              </a:rPr>
              <a:t>	   	(2) </a:t>
            </a:r>
            <a:r>
              <a:rPr lang="en-US" sz="2000" b="1" dirty="0" err="1">
                <a:latin typeface="Bookman Old Style" panose="02050604050505020204" pitchFamily="18" charset="0"/>
              </a:rPr>
              <a:t>Friederica</a:t>
            </a:r>
            <a:r>
              <a:rPr lang="en-US" sz="2000" b="1" dirty="0">
                <a:latin typeface="Bookman Old Style" panose="02050604050505020204" pitchFamily="18" charset="0"/>
              </a:rPr>
              <a:t> Wilhelmine (b. Oct. 27, 1835-- d. Dec. 1, 1847)           </a:t>
            </a:r>
            <a:br>
              <a:rPr lang="en-US" sz="2000" b="1" dirty="0">
                <a:latin typeface="Bookman Old Style" panose="02050604050505020204" pitchFamily="18" charset="0"/>
              </a:rPr>
            </a:br>
            <a:r>
              <a:rPr lang="en-US" sz="2000" b="1" dirty="0">
                <a:latin typeface="Bookman Old Style" panose="02050604050505020204" pitchFamily="18" charset="0"/>
              </a:rPr>
              <a:t>		(3) Carl August Wilhelm (b. 1838– d.1900 WI. )</a:t>
            </a:r>
            <a:br>
              <a:rPr lang="en-US" sz="2000" b="1" dirty="0">
                <a:latin typeface="Bookman Old Style" panose="02050604050505020204" pitchFamily="18" charset="0"/>
              </a:rPr>
            </a:br>
            <a:r>
              <a:rPr lang="en-US" sz="2000" b="1" dirty="0">
                <a:latin typeface="Bookman Old Style" panose="02050604050505020204" pitchFamily="18" charset="0"/>
              </a:rPr>
              <a:t>		(4) Johanna Louisa (b. Feb. 25, 1841—d. </a:t>
            </a:r>
            <a:r>
              <a:rPr lang="en-US" sz="2000" b="1" dirty="0" err="1">
                <a:latin typeface="Bookman Old Style" panose="02050604050505020204" pitchFamily="18" charset="0"/>
              </a:rPr>
              <a:t>unk</a:t>
            </a:r>
            <a:r>
              <a:rPr lang="en-US" sz="2000" b="1" dirty="0">
                <a:latin typeface="Bookman Old Style" panose="02050604050505020204" pitchFamily="18" charset="0"/>
              </a:rPr>
              <a:t>.)</a:t>
            </a:r>
            <a:br>
              <a:rPr lang="en-US" sz="2000" b="1" dirty="0">
                <a:latin typeface="Bookman Old Style" panose="02050604050505020204" pitchFamily="18" charset="0"/>
              </a:rPr>
            </a:br>
            <a:r>
              <a:rPr lang="en-US" sz="2000" b="1" dirty="0">
                <a:latin typeface="Bookman Old Style" panose="02050604050505020204" pitchFamily="18" charset="0"/>
              </a:rPr>
              <a:t>		(5) Ferdinand (b. Sept. 17, 1843—d. May 24, 1847)</a:t>
            </a:r>
            <a:br>
              <a:rPr lang="en-US" sz="2000" b="1" dirty="0">
                <a:latin typeface="Bookman Old Style" panose="02050604050505020204" pitchFamily="18" charset="0"/>
              </a:rPr>
            </a:br>
            <a:r>
              <a:rPr lang="en-US" sz="2000" b="1" dirty="0">
                <a:latin typeface="Bookman Old Style" panose="02050604050505020204" pitchFamily="18" charset="0"/>
              </a:rPr>
              <a:t>		(6) Justine (b. Sept. 19, 1846—d. Apr. 20, 1847)</a:t>
            </a:r>
            <a:br>
              <a:rPr lang="en-US" sz="2000" b="1" dirty="0">
                <a:latin typeface="Bookman Old Style" panose="02050604050505020204" pitchFamily="18" charset="0"/>
              </a:rPr>
            </a:br>
            <a:r>
              <a:rPr lang="en-US" sz="2000" b="1" dirty="0">
                <a:latin typeface="Bookman Old Style" panose="02050604050505020204" pitchFamily="18" charset="0"/>
              </a:rPr>
              <a:t>		(7) Carl Gottlieb (b. Jan. 23, 1849—d. </a:t>
            </a:r>
            <a:r>
              <a:rPr lang="en-US" sz="2000" b="1" dirty="0" err="1">
                <a:latin typeface="Bookman Old Style" panose="02050604050505020204" pitchFamily="18" charset="0"/>
              </a:rPr>
              <a:t>unk</a:t>
            </a:r>
            <a:r>
              <a:rPr lang="en-US" sz="2000" b="1" dirty="0">
                <a:latin typeface="Bookman Old Style" panose="02050604050505020204" pitchFamily="18" charset="0"/>
              </a:rPr>
              <a:t>.)</a:t>
            </a:r>
            <a:br>
              <a:rPr lang="en-US" sz="2000" b="1" dirty="0">
                <a:latin typeface="Bookman Old Style" panose="02050604050505020204" pitchFamily="18" charset="0"/>
              </a:rPr>
            </a:br>
            <a:r>
              <a:rPr lang="en-US" sz="2000" b="1" dirty="0">
                <a:latin typeface="Bookman Old Style" panose="02050604050505020204" pitchFamily="18" charset="0"/>
              </a:rPr>
              <a:t>		(8) Ernestine Wilhelmine (b. May 29, 1852-- d. May 30, 1852)</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Also recorded is the birth of Johann Friedrich Wilhelm Beyer on July 15, 1853 in 			</a:t>
            </a:r>
            <a:r>
              <a:rPr lang="en-US" sz="2000" b="1" dirty="0" err="1">
                <a:latin typeface="Bookman Old Style" panose="02050604050505020204" pitchFamily="18" charset="0"/>
              </a:rPr>
              <a:t>Ziegenhagen</a:t>
            </a:r>
            <a:r>
              <a:rPr lang="en-US" sz="2000" b="1" dirty="0">
                <a:latin typeface="Bookman Old Style" panose="02050604050505020204" pitchFamily="18" charset="0"/>
              </a:rPr>
              <a:t> to Wilhelm Beyer and Marie </a:t>
            </a:r>
            <a:r>
              <a:rPr lang="en-US" sz="2000" b="1" dirty="0" err="1">
                <a:latin typeface="Bookman Old Style" panose="02050604050505020204" pitchFamily="18" charset="0"/>
              </a:rPr>
              <a:t>Huepsel</a:t>
            </a:r>
            <a:r>
              <a:rPr lang="en-US" sz="2000" b="1" dirty="0">
                <a:latin typeface="Bookman Old Style" panose="02050604050505020204" pitchFamily="18" charset="0"/>
              </a:rPr>
              <a:t>.</a:t>
            </a:r>
          </a:p>
        </p:txBody>
      </p:sp>
    </p:spTree>
    <p:extLst>
      <p:ext uri="{BB962C8B-B14F-4D97-AF65-F5344CB8AC3E}">
        <p14:creationId xmlns:p14="http://schemas.microsoft.com/office/powerpoint/2010/main" val="16695433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7307"/>
            <a:ext cx="12192000" cy="1713438"/>
          </a:xfrm>
        </p:spPr>
        <p:txBody>
          <a:bodyPr>
            <a:normAutofit fontScale="90000"/>
          </a:bodyPr>
          <a:lstStyle/>
          <a:p>
            <a:pPr algn="ctr"/>
            <a:r>
              <a:rPr lang="en-US" sz="1800" b="1" dirty="0">
                <a:latin typeface="Bookman Old Style" panose="02050604050505020204" pitchFamily="18" charset="0"/>
              </a:rPr>
              <a:t>Cousins Gathering at a Cottage on Silver Lake in Wisconsin around 1952</a:t>
            </a:r>
            <a:br>
              <a:rPr lang="en-US" sz="1600" b="1" dirty="0">
                <a:latin typeface="Bookman Old Style" panose="02050604050505020204" pitchFamily="18" charset="0"/>
              </a:rPr>
            </a:br>
            <a:br>
              <a:rPr lang="en-US" sz="1600" b="1" dirty="0">
                <a:latin typeface="Bookman Old Style" panose="02050604050505020204" pitchFamily="18" charset="0"/>
              </a:rPr>
            </a:br>
            <a:br>
              <a:rPr lang="en-US" sz="1600" b="1" dirty="0">
                <a:latin typeface="Bookman Old Style" panose="02050604050505020204" pitchFamily="18" charset="0"/>
              </a:rPr>
            </a:br>
            <a:r>
              <a:rPr lang="en-US" sz="1600" b="1" dirty="0">
                <a:latin typeface="Bookman Old Style" panose="02050604050505020204" pitchFamily="18" charset="0"/>
              </a:rPr>
              <a:t>Front row (left to right):  Russell Port, Dale </a:t>
            </a:r>
            <a:r>
              <a:rPr lang="en-US" sz="1600" b="1" dirty="0" err="1">
                <a:latin typeface="Bookman Old Style" panose="02050604050505020204" pitchFamily="18" charset="0"/>
              </a:rPr>
              <a:t>Kelm</a:t>
            </a:r>
            <a:r>
              <a:rPr lang="en-US" sz="1600" b="1" dirty="0">
                <a:latin typeface="Bookman Old Style" panose="02050604050505020204" pitchFamily="18" charset="0"/>
              </a:rPr>
              <a:t>, Karen Port, Mary </a:t>
            </a:r>
            <a:r>
              <a:rPr lang="en-US" sz="1600" b="1" dirty="0" err="1">
                <a:latin typeface="Bookman Old Style" panose="02050604050505020204" pitchFamily="18" charset="0"/>
              </a:rPr>
              <a:t>Em</a:t>
            </a:r>
            <a:r>
              <a:rPr lang="en-US" sz="1600" b="1" dirty="0">
                <a:latin typeface="Bookman Old Style" panose="02050604050505020204" pitchFamily="18" charset="0"/>
              </a:rPr>
              <a:t> </a:t>
            </a:r>
            <a:r>
              <a:rPr lang="en-US" sz="1600" b="1" dirty="0" err="1">
                <a:latin typeface="Bookman Old Style" panose="02050604050505020204" pitchFamily="18" charset="0"/>
              </a:rPr>
              <a:t>Wurm</a:t>
            </a:r>
            <a:r>
              <a:rPr lang="en-US" sz="1600" b="1" dirty="0">
                <a:latin typeface="Bookman Old Style" panose="02050604050505020204" pitchFamily="18" charset="0"/>
              </a:rPr>
              <a:t>, Grandma Port, </a:t>
            </a:r>
            <a:br>
              <a:rPr lang="en-US" sz="1600" b="1" dirty="0">
                <a:latin typeface="Bookman Old Style" panose="02050604050505020204" pitchFamily="18" charset="0"/>
              </a:rPr>
            </a:br>
            <a:r>
              <a:rPr lang="en-US" sz="1600" b="1" dirty="0">
                <a:latin typeface="Bookman Old Style" panose="02050604050505020204" pitchFamily="18" charset="0"/>
              </a:rPr>
              <a:t>Yvonne </a:t>
            </a:r>
            <a:r>
              <a:rPr lang="en-US" sz="1600" b="1" dirty="0" err="1">
                <a:latin typeface="Bookman Old Style" panose="02050604050505020204" pitchFamily="18" charset="0"/>
              </a:rPr>
              <a:t>Hoeft</a:t>
            </a:r>
            <a:r>
              <a:rPr lang="en-US" sz="1600" b="1" dirty="0">
                <a:latin typeface="Bookman Old Style" panose="02050604050505020204" pitchFamily="18" charset="0"/>
              </a:rPr>
              <a:t> </a:t>
            </a:r>
            <a:r>
              <a:rPr lang="en-US" sz="1600" b="1" dirty="0" err="1">
                <a:latin typeface="Bookman Old Style" panose="02050604050505020204" pitchFamily="18" charset="0"/>
              </a:rPr>
              <a:t>Kelm</a:t>
            </a:r>
            <a:br>
              <a:rPr lang="en-US" sz="1600" b="1" dirty="0">
                <a:latin typeface="Bookman Old Style" panose="02050604050505020204" pitchFamily="18" charset="0"/>
              </a:rPr>
            </a:br>
            <a:r>
              <a:rPr lang="en-US" sz="1600" b="1" dirty="0">
                <a:latin typeface="Bookman Old Style" panose="02050604050505020204" pitchFamily="18" charset="0"/>
              </a:rPr>
              <a:t>Back row (left to right):  Art </a:t>
            </a:r>
            <a:r>
              <a:rPr lang="en-US" sz="1600" b="1" dirty="0" err="1">
                <a:latin typeface="Bookman Old Style" panose="02050604050505020204" pitchFamily="18" charset="0"/>
              </a:rPr>
              <a:t>Hoeft</a:t>
            </a:r>
            <a:r>
              <a:rPr lang="en-US" sz="1600" b="1" dirty="0">
                <a:latin typeface="Bookman Old Style" panose="02050604050505020204" pitchFamily="18" charset="0"/>
              </a:rPr>
              <a:t>, Gordon Port, Elmer Port, Esther Beyer </a:t>
            </a:r>
            <a:r>
              <a:rPr lang="en-US" sz="1600" b="1" dirty="0" err="1">
                <a:latin typeface="Bookman Old Style" panose="02050604050505020204" pitchFamily="18" charset="0"/>
              </a:rPr>
              <a:t>Hoeft</a:t>
            </a:r>
            <a:r>
              <a:rPr lang="en-US" sz="1600" b="1" dirty="0">
                <a:latin typeface="Bookman Old Style" panose="02050604050505020204" pitchFamily="18" charset="0"/>
              </a:rPr>
              <a:t>, Emma Berndt Beyer, Otto </a:t>
            </a:r>
            <a:r>
              <a:rPr lang="en-US" sz="1600" b="1" dirty="0" err="1">
                <a:latin typeface="Bookman Old Style" panose="02050604050505020204" pitchFamily="18" charset="0"/>
              </a:rPr>
              <a:t>Wurm</a:t>
            </a:r>
            <a:r>
              <a:rPr lang="en-US" sz="1600" b="1" dirty="0">
                <a:latin typeface="Bookman Old Style" panose="02050604050505020204" pitchFamily="18" charset="0"/>
              </a:rPr>
              <a:t>, </a:t>
            </a:r>
            <a:br>
              <a:rPr lang="en-US" sz="1600" b="1" dirty="0">
                <a:latin typeface="Bookman Old Style" panose="02050604050505020204" pitchFamily="18" charset="0"/>
              </a:rPr>
            </a:br>
            <a:r>
              <a:rPr lang="en-US" sz="1600" b="1" dirty="0">
                <a:latin typeface="Bookman Old Style" panose="02050604050505020204" pitchFamily="18" charset="0"/>
              </a:rPr>
              <a:t>Bill </a:t>
            </a:r>
            <a:r>
              <a:rPr lang="en-US" sz="1600" b="1" dirty="0" err="1">
                <a:latin typeface="Bookman Old Style" panose="02050604050505020204" pitchFamily="18" charset="0"/>
              </a:rPr>
              <a:t>Kelm</a:t>
            </a:r>
            <a:r>
              <a:rPr lang="en-US" sz="1600" b="1" dirty="0">
                <a:latin typeface="Bookman Old Style" panose="02050604050505020204" pitchFamily="18" charset="0"/>
              </a:rPr>
              <a:t>, Viola Beyer Port</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25498" y="1981532"/>
            <a:ext cx="7809452" cy="4610308"/>
          </a:xfrm>
          <a:prstGeom prst="rect">
            <a:avLst/>
          </a:prstGeom>
        </p:spPr>
      </p:pic>
    </p:spTree>
    <p:extLst>
      <p:ext uri="{BB962C8B-B14F-4D97-AF65-F5344CB8AC3E}">
        <p14:creationId xmlns:p14="http://schemas.microsoft.com/office/powerpoint/2010/main" val="37403793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452" y="1283516"/>
            <a:ext cx="11073468" cy="3523375"/>
          </a:xfrm>
          <a:ln w="38100">
            <a:solidFill>
              <a:schemeClr val="tx1"/>
            </a:solidFill>
          </a:ln>
        </p:spPr>
        <p:txBody>
          <a:bodyPr>
            <a:normAutofit/>
          </a:bodyPr>
          <a:lstStyle/>
          <a:p>
            <a:pPr algn="ctr"/>
            <a:r>
              <a:rPr lang="en-US" sz="3200" b="1" dirty="0">
                <a:latin typeface="Bookman Old Style" panose="02050604050505020204" pitchFamily="18" charset="0"/>
              </a:rPr>
              <a:t>The Family of Lewis Beyer and Emma Berndt Beyer</a:t>
            </a:r>
          </a:p>
        </p:txBody>
      </p:sp>
    </p:spTree>
    <p:extLst>
      <p:ext uri="{BB962C8B-B14F-4D97-AF65-F5344CB8AC3E}">
        <p14:creationId xmlns:p14="http://schemas.microsoft.com/office/powerpoint/2010/main" val="2300727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113"/>
            <a:ext cx="12191999" cy="1132514"/>
          </a:xfrm>
        </p:spPr>
        <p:txBody>
          <a:bodyPr>
            <a:normAutofit/>
          </a:bodyPr>
          <a:lstStyle/>
          <a:p>
            <a:r>
              <a:rPr lang="en-US" sz="2200" b="1" dirty="0">
                <a:latin typeface="Bookman Old Style" panose="02050604050505020204" pitchFamily="18" charset="0"/>
              </a:rPr>
              <a:t>				Louis Beyer (1880-1946)</a:t>
            </a:r>
            <a:br>
              <a:rPr lang="en-US" sz="2200" b="1" dirty="0">
                <a:latin typeface="Bookman Old Style" panose="02050604050505020204" pitchFamily="18" charset="0"/>
              </a:rPr>
            </a:br>
            <a:r>
              <a:rPr lang="en-US" sz="2200" b="1" dirty="0">
                <a:latin typeface="Bookman Old Style" panose="02050604050505020204" pitchFamily="18" charset="0"/>
              </a:rPr>
              <a:t>			</a:t>
            </a:r>
            <a:r>
              <a:rPr lang="en-US" sz="1800" b="1" dirty="0">
                <a:latin typeface="Bookman Old Style" panose="02050604050505020204" pitchFamily="18" charset="0"/>
              </a:rPr>
              <a:t>Son of August Beyer &amp; Sophia </a:t>
            </a:r>
            <a:r>
              <a:rPr lang="en-US" sz="1800" b="1" dirty="0" err="1">
                <a:latin typeface="Bookman Old Style" panose="02050604050505020204" pitchFamily="18" charset="0"/>
              </a:rPr>
              <a:t>Ziegenhagen</a:t>
            </a:r>
            <a:r>
              <a:rPr lang="en-US" sz="1800" b="1" dirty="0">
                <a:latin typeface="Bookman Old Style" panose="02050604050505020204" pitchFamily="18" charset="0"/>
              </a:rPr>
              <a:t> Beyer</a:t>
            </a:r>
            <a:br>
              <a:rPr lang="en-US" sz="2200" b="1" dirty="0">
                <a:latin typeface="Bookman Old Style" panose="02050604050505020204" pitchFamily="18" charset="0"/>
              </a:rPr>
            </a:br>
            <a:r>
              <a:rPr lang="en-US" sz="2200" b="1" dirty="0">
                <a:latin typeface="Bookman Old Style" panose="02050604050505020204" pitchFamily="18" charset="0"/>
              </a:rPr>
              <a:t>		     </a:t>
            </a:r>
            <a:r>
              <a:rPr lang="en-US" sz="1400" b="1" dirty="0">
                <a:latin typeface="Bookman Old Style" panose="02050604050505020204" pitchFamily="18" charset="0"/>
              </a:rPr>
              <a:t>School Photo of Louis Beyer</a:t>
            </a:r>
            <a:r>
              <a:rPr lang="en-US" sz="1600" b="1" dirty="0">
                <a:latin typeface="Bookman Old Style" panose="02050604050505020204" pitchFamily="18" charset="0"/>
              </a:rPr>
              <a:t>			</a:t>
            </a:r>
            <a:endParaRPr lang="fr-FR" sz="1600" b="1" dirty="0">
              <a:latin typeface="Bookman Old Style" panose="02050604050505020204" pitchFamily="18"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4841" y="1687780"/>
            <a:ext cx="3392621" cy="4571595"/>
          </a:xfrm>
          <a:prstGeom prst="rect">
            <a:avLst/>
          </a:prstGeom>
        </p:spPr>
      </p:pic>
      <p:pic>
        <p:nvPicPr>
          <p:cNvPr id="4" name="Picture 3"/>
          <p:cNvPicPr>
            <a:picLocks noChangeAspect="1"/>
          </p:cNvPicPr>
          <p:nvPr/>
        </p:nvPicPr>
        <p:blipFill>
          <a:blip r:embed="rId3"/>
          <a:stretch>
            <a:fillRect/>
          </a:stretch>
        </p:blipFill>
        <p:spPr>
          <a:xfrm>
            <a:off x="2097569" y="1687780"/>
            <a:ext cx="3321809" cy="3776851"/>
          </a:xfrm>
          <a:prstGeom prst="rect">
            <a:avLst/>
          </a:prstGeom>
        </p:spPr>
      </p:pic>
    </p:spTree>
    <p:extLst>
      <p:ext uri="{BB962C8B-B14F-4D97-AF65-F5344CB8AC3E}">
        <p14:creationId xmlns:p14="http://schemas.microsoft.com/office/powerpoint/2010/main" val="17790368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255" y="12787"/>
            <a:ext cx="10515600" cy="1325563"/>
          </a:xfrm>
        </p:spPr>
        <p:txBody>
          <a:bodyPr>
            <a:normAutofit/>
          </a:bodyPr>
          <a:lstStyle/>
          <a:p>
            <a:pPr algn="ctr"/>
            <a:r>
              <a:rPr lang="en-US" sz="2000" b="1" dirty="0">
                <a:latin typeface="Bookman Old Style" panose="02050604050505020204" pitchFamily="18" charset="0"/>
              </a:rPr>
              <a:t>Emma </a:t>
            </a:r>
            <a:r>
              <a:rPr lang="en-US" sz="2000" b="1" dirty="0" err="1">
                <a:latin typeface="Bookman Old Style" panose="02050604050505020204" pitchFamily="18" charset="0"/>
              </a:rPr>
              <a:t>Knab</a:t>
            </a:r>
            <a:r>
              <a:rPr lang="en-US" sz="2000" b="1" dirty="0">
                <a:latin typeface="Bookman Old Style" panose="02050604050505020204" pitchFamily="18" charset="0"/>
              </a:rPr>
              <a:t> Berndt Beyer (1883-1973)</a:t>
            </a:r>
            <a:br>
              <a:rPr lang="en-US" sz="2000" b="1" dirty="0">
                <a:latin typeface="Bookman Old Style" panose="02050604050505020204" pitchFamily="18" charset="0"/>
              </a:rPr>
            </a:br>
            <a:r>
              <a:rPr lang="en-US" sz="1800" b="1" dirty="0">
                <a:latin typeface="Bookman Old Style" panose="02050604050505020204" pitchFamily="18" charset="0"/>
              </a:rPr>
              <a:t>Daughter of William Berndt &amp; Sophia </a:t>
            </a:r>
            <a:r>
              <a:rPr lang="en-US" sz="1800" b="1" dirty="0" err="1">
                <a:latin typeface="Bookman Old Style" panose="02050604050505020204" pitchFamily="18" charset="0"/>
              </a:rPr>
              <a:t>Knab</a:t>
            </a:r>
            <a:r>
              <a:rPr lang="en-US" sz="1800" b="1" dirty="0">
                <a:latin typeface="Bookman Old Style" panose="02050604050505020204" pitchFamily="18" charset="0"/>
              </a:rPr>
              <a:t> Berndt</a:t>
            </a:r>
            <a:endParaRPr lang="en-US" sz="20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6758730" y="1338350"/>
            <a:ext cx="3255546" cy="4560203"/>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1911" y="1363123"/>
            <a:ext cx="3297206" cy="4560203"/>
          </a:xfrm>
          <a:prstGeom prst="rect">
            <a:avLst/>
          </a:prstGeom>
        </p:spPr>
      </p:pic>
    </p:spTree>
    <p:extLst>
      <p:ext uri="{BB962C8B-B14F-4D97-AF65-F5344CB8AC3E}">
        <p14:creationId xmlns:p14="http://schemas.microsoft.com/office/powerpoint/2010/main" val="3664773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464" y="94961"/>
            <a:ext cx="10433839" cy="1230500"/>
          </a:xfrm>
        </p:spPr>
        <p:txBody>
          <a:bodyPr>
            <a:normAutofit/>
          </a:bodyPr>
          <a:lstStyle/>
          <a:p>
            <a:r>
              <a:rPr lang="fr-FR" sz="2000" b="1" dirty="0">
                <a:latin typeface="Bookman Old Style" panose="02050604050505020204" pitchFamily="18" charset="0"/>
              </a:rPr>
              <a:t>			Louis </a:t>
            </a:r>
            <a:r>
              <a:rPr lang="fr-FR" sz="2000" b="1" dirty="0" err="1">
                <a:latin typeface="Bookman Old Style" panose="02050604050505020204" pitchFamily="18" charset="0"/>
              </a:rPr>
              <a:t>Beyer</a:t>
            </a:r>
            <a:r>
              <a:rPr lang="fr-FR" sz="2000" b="1" dirty="0">
                <a:latin typeface="Bookman Old Style" panose="02050604050505020204" pitchFamily="18" charset="0"/>
              </a:rPr>
              <a:t> &amp; Emma </a:t>
            </a:r>
            <a:r>
              <a:rPr lang="fr-FR" sz="2000" b="1" dirty="0" err="1">
                <a:latin typeface="Bookman Old Style" panose="02050604050505020204" pitchFamily="18" charset="0"/>
              </a:rPr>
              <a:t>Berndt</a:t>
            </a:r>
            <a:r>
              <a:rPr lang="fr-FR" sz="2000" b="1" dirty="0">
                <a:latin typeface="Bookman Old Style" panose="02050604050505020204" pitchFamily="18" charset="0"/>
              </a:rPr>
              <a:t> </a:t>
            </a:r>
            <a:r>
              <a:rPr lang="fr-FR" sz="2000" b="1" dirty="0" err="1">
                <a:latin typeface="Bookman Old Style" panose="02050604050505020204" pitchFamily="18" charset="0"/>
              </a:rPr>
              <a:t>Beyer</a:t>
            </a:r>
            <a:br>
              <a:rPr lang="fr-FR" sz="2000" b="1" dirty="0">
                <a:latin typeface="Bookman Old Style" panose="02050604050505020204" pitchFamily="18" charset="0"/>
              </a:rPr>
            </a:br>
            <a:br>
              <a:rPr lang="fr-FR" sz="2000" b="1" dirty="0">
                <a:latin typeface="Bookman Old Style" panose="02050604050505020204" pitchFamily="18" charset="0"/>
              </a:rPr>
            </a:br>
            <a:r>
              <a:rPr lang="fr-FR" sz="1800" b="1" dirty="0">
                <a:latin typeface="Bookman Old Style" panose="02050604050505020204" pitchFamily="18" charset="0"/>
              </a:rPr>
              <a:t>        </a:t>
            </a:r>
            <a:r>
              <a:rPr lang="fr-FR" sz="1600" b="1" dirty="0">
                <a:latin typeface="Bookman Old Style" panose="02050604050505020204" pitchFamily="18" charset="0"/>
              </a:rPr>
              <a:t> </a:t>
            </a:r>
            <a:r>
              <a:rPr lang="fr-FR" sz="1600" b="1" dirty="0" err="1">
                <a:latin typeface="Bookman Old Style" panose="02050604050505020204" pitchFamily="18" charset="0"/>
              </a:rPr>
              <a:t>Married</a:t>
            </a:r>
            <a:r>
              <a:rPr lang="fr-FR" sz="1600" b="1" dirty="0">
                <a:latin typeface="Bookman Old Style" panose="02050604050505020204" pitchFamily="18" charset="0"/>
              </a:rPr>
              <a:t> on April 4, 1904				     25th </a:t>
            </a:r>
            <a:r>
              <a:rPr lang="fr-FR" sz="1600" b="1" dirty="0" err="1">
                <a:latin typeface="Bookman Old Style" panose="02050604050505020204" pitchFamily="18" charset="0"/>
              </a:rPr>
              <a:t>Anniversary</a:t>
            </a:r>
            <a:r>
              <a:rPr lang="fr-FR" sz="1600" b="1" dirty="0">
                <a:latin typeface="Bookman Old Style" panose="02050604050505020204" pitchFamily="18" charset="0"/>
              </a:rPr>
              <a:t> in 1929</a:t>
            </a:r>
            <a:endParaRPr lang="fr-FR" sz="20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9164" y="1325460"/>
            <a:ext cx="2958140" cy="5298463"/>
          </a:xfrm>
          <a:prstGeom prst="rect">
            <a:avLst/>
          </a:prstGeom>
        </p:spPr>
      </p:pic>
      <p:pic>
        <p:nvPicPr>
          <p:cNvPr id="5" name="Picture 4"/>
          <p:cNvPicPr>
            <a:picLocks noChangeAspect="1"/>
          </p:cNvPicPr>
          <p:nvPr/>
        </p:nvPicPr>
        <p:blipFill>
          <a:blip r:embed="rId3"/>
          <a:stretch>
            <a:fillRect/>
          </a:stretch>
        </p:blipFill>
        <p:spPr>
          <a:xfrm>
            <a:off x="1434517" y="1285266"/>
            <a:ext cx="3418151" cy="5338658"/>
          </a:xfrm>
          <a:prstGeom prst="rect">
            <a:avLst/>
          </a:prstGeom>
        </p:spPr>
      </p:pic>
    </p:spTree>
    <p:extLst>
      <p:ext uri="{BB962C8B-B14F-4D97-AF65-F5344CB8AC3E}">
        <p14:creationId xmlns:p14="http://schemas.microsoft.com/office/powerpoint/2010/main" val="18209482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636" y="105352"/>
            <a:ext cx="10456719" cy="757093"/>
          </a:xfrm>
        </p:spPr>
        <p:txBody>
          <a:bodyPr>
            <a:normAutofit fontScale="90000"/>
          </a:bodyPr>
          <a:lstStyle/>
          <a:p>
            <a:r>
              <a:rPr lang="en-US" sz="1600" b="1" dirty="0">
                <a:latin typeface="Bookman Old Style" panose="02050604050505020204" pitchFamily="18" charset="0"/>
              </a:rPr>
              <a:t>				</a:t>
            </a:r>
            <a:r>
              <a:rPr lang="en-US" sz="2200" b="1" dirty="0">
                <a:latin typeface="Bookman Old Style" panose="02050604050505020204" pitchFamily="18" charset="0"/>
              </a:rPr>
              <a:t>Beyer Family Home</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800" b="1" dirty="0">
                <a:latin typeface="Bookman Old Style" panose="02050604050505020204" pitchFamily="18" charset="0"/>
              </a:rPr>
              <a:t>Old House, photo taken around 1904-06</a:t>
            </a:r>
            <a:r>
              <a:rPr lang="en-US" sz="1200" b="1" dirty="0">
                <a:latin typeface="Bookman Old Style" panose="02050604050505020204" pitchFamily="18" charset="0"/>
              </a:rPr>
              <a:t>			</a:t>
            </a:r>
            <a:r>
              <a:rPr lang="en-US" sz="1800" b="1" dirty="0">
                <a:latin typeface="Bookman Old Style" panose="02050604050505020204" pitchFamily="18" charset="0"/>
              </a:rPr>
              <a:t>New House, photo taken in 1924</a:t>
            </a:r>
            <a:endParaRPr lang="fr-FR" sz="18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8104" y="1388162"/>
            <a:ext cx="5398884" cy="3772592"/>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7640" y="1388162"/>
            <a:ext cx="5639490" cy="3190702"/>
          </a:xfrm>
          <a:prstGeom prst="rect">
            <a:avLst/>
          </a:prstGeom>
        </p:spPr>
      </p:pic>
    </p:spTree>
    <p:extLst>
      <p:ext uri="{BB962C8B-B14F-4D97-AF65-F5344CB8AC3E}">
        <p14:creationId xmlns:p14="http://schemas.microsoft.com/office/powerpoint/2010/main" val="8604016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87"/>
            <a:ext cx="11551640" cy="1329452"/>
          </a:xfrm>
        </p:spPr>
        <p:txBody>
          <a:bodyPr>
            <a:normAutofit/>
          </a:bodyPr>
          <a:lstStyle/>
          <a:p>
            <a:pPr algn="ctr"/>
            <a:r>
              <a:rPr lang="en-US" sz="2000" b="1" dirty="0">
                <a:latin typeface="Bookman Old Style" panose="02050604050505020204" pitchFamily="18" charset="0"/>
              </a:rPr>
              <a:t>       The  Beyer Farm with the New Tool Shed and the “Old” Barn, around 1914</a:t>
            </a:r>
            <a:br>
              <a:rPr lang="en-US" sz="2000" b="1" dirty="0">
                <a:latin typeface="Bookman Old Style" panose="02050604050505020204" pitchFamily="18" charset="0"/>
              </a:rPr>
            </a:br>
            <a:br>
              <a:rPr lang="en-US" sz="2000" b="1" dirty="0">
                <a:latin typeface="Bookman Old Style" panose="02050604050505020204" pitchFamily="18" charset="0"/>
              </a:rPr>
            </a:br>
            <a:r>
              <a:rPr lang="en-US" sz="1600" b="1" dirty="0">
                <a:latin typeface="Bookman Old Style" panose="02050604050505020204" pitchFamily="18" charset="0"/>
              </a:rPr>
              <a:t>A silo and an addition to the barn was added around 1920.</a:t>
            </a:r>
            <a:endParaRPr lang="en-US" sz="20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7144" y="1600597"/>
            <a:ext cx="8759599" cy="5152540"/>
          </a:xfrm>
          <a:prstGeom prst="rect">
            <a:avLst/>
          </a:prstGeom>
        </p:spPr>
      </p:pic>
    </p:spTree>
    <p:extLst>
      <p:ext uri="{BB962C8B-B14F-4D97-AF65-F5344CB8AC3E}">
        <p14:creationId xmlns:p14="http://schemas.microsoft.com/office/powerpoint/2010/main" val="39548868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13455"/>
            <a:ext cx="12130481" cy="1279117"/>
          </a:xfrm>
        </p:spPr>
        <p:txBody>
          <a:bodyPr>
            <a:normAutofit/>
          </a:bodyPr>
          <a:lstStyle/>
          <a:p>
            <a:r>
              <a:rPr lang="fr-FR" sz="1600" b="1" dirty="0">
                <a:latin typeface="Bookman Old Style" panose="02050604050505020204" pitchFamily="18" charset="0"/>
              </a:rPr>
              <a:t>         </a:t>
            </a:r>
            <a:r>
              <a:rPr lang="fr-FR" sz="1800" b="1" dirty="0">
                <a:latin typeface="Bookman Old Style" panose="02050604050505020204" pitchFamily="18" charset="0"/>
              </a:rPr>
              <a:t>Louis and Emma </a:t>
            </a:r>
            <a:r>
              <a:rPr lang="fr-FR" sz="1800" b="1" dirty="0" err="1">
                <a:latin typeface="Bookman Old Style" panose="02050604050505020204" pitchFamily="18" charset="0"/>
              </a:rPr>
              <a:t>Beyer</a:t>
            </a:r>
            <a:r>
              <a:rPr lang="fr-FR" sz="1800" b="1" dirty="0">
                <a:latin typeface="Bookman Old Style" panose="02050604050505020204" pitchFamily="18" charset="0"/>
              </a:rPr>
              <a:t> in </a:t>
            </a:r>
            <a:r>
              <a:rPr lang="fr-FR" sz="1800" b="1" dirty="0" err="1">
                <a:latin typeface="Bookman Old Style" panose="02050604050505020204" pitchFamily="18" charset="0"/>
              </a:rPr>
              <a:t>Their</a:t>
            </a:r>
            <a:r>
              <a:rPr lang="fr-FR" sz="1800" b="1" dirty="0">
                <a:latin typeface="Bookman Old Style" panose="02050604050505020204" pitchFamily="18" charset="0"/>
              </a:rPr>
              <a:t> Buggy </a:t>
            </a:r>
            <a:r>
              <a:rPr lang="fr-FR" sz="1600" b="1" dirty="0">
                <a:latin typeface="Bookman Old Style" panose="02050604050505020204" pitchFamily="18" charset="0"/>
              </a:rPr>
              <a:t>		    </a:t>
            </a:r>
            <a:r>
              <a:rPr lang="fr-FR" sz="1800" b="1" dirty="0">
                <a:latin typeface="Bookman Old Style" panose="02050604050505020204" pitchFamily="18" charset="0"/>
              </a:rPr>
              <a:t>Louis </a:t>
            </a:r>
            <a:r>
              <a:rPr lang="fr-FR" sz="1800" b="1" dirty="0" err="1">
                <a:latin typeface="Bookman Old Style" panose="02050604050505020204" pitchFamily="18" charset="0"/>
              </a:rPr>
              <a:t>Beyer</a:t>
            </a:r>
            <a:r>
              <a:rPr lang="fr-FR" sz="1800" b="1" dirty="0">
                <a:latin typeface="Bookman Old Style" panose="02050604050505020204" pitchFamily="18" charset="0"/>
              </a:rPr>
              <a:t> </a:t>
            </a:r>
            <a:r>
              <a:rPr lang="fr-FR" sz="1800" b="1" dirty="0" err="1">
                <a:latin typeface="Bookman Old Style" panose="02050604050505020204" pitchFamily="18" charset="0"/>
              </a:rPr>
              <a:t>Driving</a:t>
            </a:r>
            <a:r>
              <a:rPr lang="fr-FR" sz="1800" b="1" dirty="0">
                <a:latin typeface="Bookman Old Style" panose="02050604050505020204" pitchFamily="18" charset="0"/>
              </a:rPr>
              <a:t> the Milk Wagon</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3858" y="1392572"/>
            <a:ext cx="5577387" cy="400155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525" y="1459683"/>
            <a:ext cx="5384761" cy="2818701"/>
          </a:xfrm>
          <a:prstGeom prst="rect">
            <a:avLst/>
          </a:prstGeom>
        </p:spPr>
      </p:pic>
    </p:spTree>
    <p:extLst>
      <p:ext uri="{BB962C8B-B14F-4D97-AF65-F5344CB8AC3E}">
        <p14:creationId xmlns:p14="http://schemas.microsoft.com/office/powerpoint/2010/main" val="334631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617" y="71510"/>
            <a:ext cx="10939244" cy="1195227"/>
          </a:xfrm>
        </p:spPr>
        <p:txBody>
          <a:bodyPr>
            <a:normAutofit/>
          </a:bodyPr>
          <a:lstStyle/>
          <a:p>
            <a:pPr algn="ctr"/>
            <a:r>
              <a:rPr lang="en-US" sz="2000" b="1" dirty="0">
                <a:latin typeface="Bookman Old Style" panose="02050604050505020204" pitchFamily="18" charset="0"/>
              </a:rPr>
              <a:t>Old Graded School in Burnett WI</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400" b="1" dirty="0">
                <a:latin typeface="Bookman Old Style" panose="02050604050505020204" pitchFamily="18" charset="0"/>
              </a:rPr>
              <a:t>Edna Beyer, Lester </a:t>
            </a:r>
            <a:r>
              <a:rPr lang="en-US" sz="1400" b="1" dirty="0" err="1">
                <a:latin typeface="Bookman Old Style" panose="02050604050505020204" pitchFamily="18" charset="0"/>
              </a:rPr>
              <a:t>Moul</a:t>
            </a:r>
            <a:r>
              <a:rPr lang="en-US" sz="1400" b="1" dirty="0">
                <a:latin typeface="Bookman Old Style" panose="02050604050505020204" pitchFamily="18" charset="0"/>
              </a:rPr>
              <a:t>, Laura Werner and Oscar Werner at school around 1917</a:t>
            </a:r>
            <a:endParaRPr lang="en-US" sz="18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951547" y="1465591"/>
            <a:ext cx="5881863" cy="3702027"/>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5498" y="1699626"/>
            <a:ext cx="2155052" cy="3467992"/>
          </a:xfrm>
          <a:prstGeom prst="rect">
            <a:avLst/>
          </a:prstGeom>
        </p:spPr>
      </p:pic>
    </p:spTree>
    <p:extLst>
      <p:ext uri="{BB962C8B-B14F-4D97-AF65-F5344CB8AC3E}">
        <p14:creationId xmlns:p14="http://schemas.microsoft.com/office/powerpoint/2010/main" val="31728868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635" y="74180"/>
            <a:ext cx="10469779" cy="1595229"/>
          </a:xfrm>
        </p:spPr>
        <p:txBody>
          <a:bodyPr>
            <a:normAutofit/>
          </a:bodyPr>
          <a:lstStyle/>
          <a:p>
            <a:pPr algn="ctr"/>
            <a:r>
              <a:rPr lang="en-US" sz="2000" b="1" dirty="0">
                <a:latin typeface="Bookman Old Style" panose="02050604050505020204" pitchFamily="18" charset="0"/>
              </a:rPr>
              <a:t>The Louis &amp; Emma Beyer Family</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600" b="1" dirty="0">
                <a:latin typeface="Bookman Old Style" panose="02050604050505020204" pitchFamily="18" charset="0"/>
              </a:rPr>
              <a:t>Front row:  Emma Berndt Beyer	Louis Beyer</a:t>
            </a:r>
            <a:br>
              <a:rPr lang="en-US" sz="1600" b="1" dirty="0">
                <a:latin typeface="Bookman Old Style" panose="02050604050505020204" pitchFamily="18" charset="0"/>
              </a:rPr>
            </a:br>
            <a:br>
              <a:rPr lang="fr-FR" sz="1600" b="1" dirty="0">
                <a:latin typeface="Bookman Old Style" panose="02050604050505020204" pitchFamily="18" charset="0"/>
              </a:rPr>
            </a:br>
            <a:r>
              <a:rPr lang="en-US" sz="1600" b="1" dirty="0">
                <a:latin typeface="Bookman Old Style" panose="02050604050505020204" pitchFamily="18" charset="0"/>
              </a:rPr>
              <a:t>Back row (left to right):  Viola Beyer Port    Herbert Beyer	 Edna Beyer </a:t>
            </a:r>
            <a:r>
              <a:rPr lang="en-US" sz="1600" b="1" dirty="0" err="1">
                <a:latin typeface="Bookman Old Style" panose="02050604050505020204" pitchFamily="18" charset="0"/>
              </a:rPr>
              <a:t>Wurm</a:t>
            </a:r>
            <a:br>
              <a:rPr lang="en-US" sz="1600" b="1" dirty="0">
                <a:latin typeface="Bookman Old Style" panose="02050604050505020204" pitchFamily="18" charset="0"/>
              </a:rPr>
            </a:br>
            <a:endParaRPr lang="fr-FR" sz="1600" b="1" dirty="0">
              <a:latin typeface="Bookman Old Style" panose="02050604050505020204" pitchFamily="18" charset="0"/>
            </a:endParaRPr>
          </a:p>
        </p:txBody>
      </p:sp>
      <p:pic>
        <p:nvPicPr>
          <p:cNvPr id="4" name="Picture 3"/>
          <p:cNvPicPr>
            <a:picLocks noChangeAspect="1"/>
          </p:cNvPicPr>
          <p:nvPr/>
        </p:nvPicPr>
        <p:blipFill>
          <a:blip r:embed="rId2"/>
          <a:stretch>
            <a:fillRect/>
          </a:stretch>
        </p:blipFill>
        <p:spPr>
          <a:xfrm>
            <a:off x="2969703" y="1765121"/>
            <a:ext cx="6453139" cy="4907508"/>
          </a:xfrm>
          <a:prstGeom prst="rect">
            <a:avLst/>
          </a:prstGeom>
        </p:spPr>
      </p:pic>
    </p:spTree>
    <p:extLst>
      <p:ext uri="{BB962C8B-B14F-4D97-AF65-F5344CB8AC3E}">
        <p14:creationId xmlns:p14="http://schemas.microsoft.com/office/powerpoint/2010/main" val="2926772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233" y="167779"/>
            <a:ext cx="10385572" cy="6543413"/>
          </a:xfrm>
        </p:spPr>
        <p:txBody>
          <a:bodyPr>
            <a:normAutofit fontScale="90000"/>
          </a:bodyPr>
          <a:lstStyle/>
          <a:p>
            <a:pPr algn="ctr"/>
            <a:r>
              <a:rPr lang="en-US" sz="2000" b="1" dirty="0">
                <a:latin typeface="Bookman Old Style" panose="02050604050505020204" pitchFamily="18" charset="0"/>
              </a:rPr>
              <a:t> </a:t>
            </a: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r>
              <a:rPr lang="en-US" sz="2400" b="1" dirty="0">
                <a:latin typeface="Bookman Old Style" panose="02050604050505020204" pitchFamily="18" charset="0"/>
              </a:rPr>
              <a:t>Friedrich Wilhelm Beyer (1833-1920) </a:t>
            </a:r>
            <a:br>
              <a:rPr lang="en-US" sz="2400" b="1" dirty="0">
                <a:latin typeface="Bookman Old Style" panose="02050604050505020204" pitchFamily="18" charset="0"/>
              </a:rPr>
            </a:br>
            <a:r>
              <a:rPr lang="en-US" sz="2000" b="1" dirty="0">
                <a:latin typeface="Bookman Old Style" panose="02050604050505020204" pitchFamily="18" charset="0"/>
              </a:rPr>
              <a:t>the oldest son of Wilhelm Carl Beyer &amp; Maria Louisa </a:t>
            </a:r>
            <a:r>
              <a:rPr lang="en-US" sz="2000" b="1" dirty="0" err="1">
                <a:latin typeface="Bookman Old Style" panose="02050604050505020204" pitchFamily="18" charset="0"/>
              </a:rPr>
              <a:t>Nennemann</a:t>
            </a:r>
            <a:r>
              <a:rPr lang="en-US" sz="2000" b="1" dirty="0">
                <a:latin typeface="Bookman Old Style" panose="02050604050505020204" pitchFamily="18" charset="0"/>
              </a:rPr>
              <a:t> Beyer</a:t>
            </a:r>
            <a:br>
              <a:rPr lang="en-US" sz="24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Friedrich married </a:t>
            </a:r>
            <a:r>
              <a:rPr lang="en-US" sz="2400" b="1" dirty="0">
                <a:latin typeface="Bookman Old Style" panose="02050604050505020204" pitchFamily="18" charset="0"/>
              </a:rPr>
              <a:t>Hanne (Johanna) </a:t>
            </a:r>
            <a:r>
              <a:rPr lang="en-US" sz="2400" b="1" dirty="0" err="1">
                <a:latin typeface="Bookman Old Style" panose="02050604050505020204" pitchFamily="18" charset="0"/>
              </a:rPr>
              <a:t>Friedricke</a:t>
            </a:r>
            <a:r>
              <a:rPr lang="en-US" sz="2400" b="1" dirty="0">
                <a:latin typeface="Bookman Old Style" panose="02050604050505020204" pitchFamily="18" charset="0"/>
              </a:rPr>
              <a:t> </a:t>
            </a:r>
            <a:r>
              <a:rPr lang="en-US" sz="2400" b="1" dirty="0" err="1">
                <a:latin typeface="Bookman Old Style" panose="02050604050505020204" pitchFamily="18" charset="0"/>
              </a:rPr>
              <a:t>Tugendreich</a:t>
            </a:r>
            <a:r>
              <a:rPr lang="en-US" sz="2400" b="1" dirty="0">
                <a:latin typeface="Bookman Old Style" panose="02050604050505020204" pitchFamily="18" charset="0"/>
              </a:rPr>
              <a:t> </a:t>
            </a:r>
            <a:r>
              <a:rPr lang="en-US" sz="2400" b="1" dirty="0" err="1">
                <a:latin typeface="Bookman Old Style" panose="02050604050505020204" pitchFamily="18" charset="0"/>
              </a:rPr>
              <a:t>Saecker</a:t>
            </a:r>
            <a:r>
              <a:rPr lang="en-US" sz="2400" b="1" dirty="0">
                <a:latin typeface="Bookman Old Style" panose="02050604050505020204" pitchFamily="18" charset="0"/>
              </a:rPr>
              <a:t> (1836-1909)</a:t>
            </a:r>
            <a:br>
              <a:rPr lang="en-US" sz="2400" b="1" dirty="0">
                <a:latin typeface="Bookman Old Style" panose="02050604050505020204" pitchFamily="18" charset="0"/>
              </a:rPr>
            </a:br>
            <a:r>
              <a:rPr lang="en-US" sz="2000" b="1" dirty="0">
                <a:latin typeface="Bookman Old Style" panose="02050604050505020204" pitchFamily="18" charset="0"/>
              </a:rPr>
              <a:t>on</a:t>
            </a:r>
            <a:r>
              <a:rPr lang="en-US" sz="2400" b="1" dirty="0">
                <a:latin typeface="Bookman Old Style" panose="02050604050505020204" pitchFamily="18" charset="0"/>
              </a:rPr>
              <a:t> </a:t>
            </a:r>
            <a:r>
              <a:rPr lang="en-US" sz="2000" b="1" dirty="0">
                <a:latin typeface="Bookman Old Style" panose="02050604050505020204" pitchFamily="18" charset="0"/>
              </a:rPr>
              <a:t>November 25, 1858 in the Evangelical Lutheran Church in </a:t>
            </a:r>
            <a:r>
              <a:rPr lang="en-US" sz="2000" b="1" dirty="0" err="1">
                <a:latin typeface="Bookman Old Style" panose="02050604050505020204" pitchFamily="18" charset="0"/>
              </a:rPr>
              <a:t>Ziegenhagen</a:t>
            </a:r>
            <a:r>
              <a:rPr lang="en-US" sz="2000" b="1" dirty="0">
                <a:latin typeface="Bookman Old Style" panose="02050604050505020204" pitchFamily="18" charset="0"/>
              </a:rPr>
              <a:t>.</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       Their 4 children, all born in </a:t>
            </a:r>
            <a:r>
              <a:rPr lang="en-US" sz="2000" b="1" dirty="0" err="1">
                <a:latin typeface="Bookman Old Style" panose="02050604050505020204" pitchFamily="18" charset="0"/>
              </a:rPr>
              <a:t>Ziegenhagen</a:t>
            </a:r>
            <a:r>
              <a:rPr lang="en-US" sz="2000" b="1" dirty="0">
                <a:latin typeface="Bookman Old Style" panose="02050604050505020204" pitchFamily="18" charset="0"/>
              </a:rPr>
              <a:t>, included:</a:t>
            </a:r>
            <a:br>
              <a:rPr lang="en-US" sz="2000" b="1" dirty="0">
                <a:latin typeface="Bookman Old Style" panose="02050604050505020204" pitchFamily="18" charset="0"/>
              </a:rPr>
            </a:br>
            <a:r>
              <a:rPr lang="en-US" sz="2000" b="1" dirty="0">
                <a:latin typeface="Bookman Old Style" panose="02050604050505020204" pitchFamily="18" charset="0"/>
              </a:rPr>
              <a:t>	          (1) Carl August (b. Apr. 17, 1859-- d. Apr. 19, 1859)</a:t>
            </a:r>
            <a:br>
              <a:rPr lang="en-US" sz="2000" b="1" dirty="0">
                <a:latin typeface="Bookman Old Style" panose="02050604050505020204" pitchFamily="18" charset="0"/>
              </a:rPr>
            </a:br>
            <a:r>
              <a:rPr lang="en-US" sz="2000" b="1" dirty="0">
                <a:latin typeface="Bookman Old Style" panose="02050604050505020204" pitchFamily="18" charset="0"/>
              </a:rPr>
              <a:t>	              (2) Friedrich Wilhelm (b. June 26, 1860-- d. 1935 WI.)</a:t>
            </a:r>
            <a:br>
              <a:rPr lang="en-US" sz="2000" b="1" dirty="0">
                <a:latin typeface="Bookman Old Style" panose="02050604050505020204" pitchFamily="18" charset="0"/>
              </a:rPr>
            </a:br>
            <a:r>
              <a:rPr lang="en-US" sz="2000" b="1" dirty="0">
                <a:latin typeface="Bookman Old Style" panose="02050604050505020204" pitchFamily="18" charset="0"/>
              </a:rPr>
              <a:t>	                        (3) </a:t>
            </a:r>
            <a:r>
              <a:rPr lang="en-US" sz="2000" b="1" dirty="0" err="1">
                <a:latin typeface="Bookman Old Style" panose="02050604050505020204" pitchFamily="18" charset="0"/>
              </a:rPr>
              <a:t>Friedericke</a:t>
            </a:r>
            <a:r>
              <a:rPr lang="en-US" sz="2000" b="1" dirty="0">
                <a:latin typeface="Bookman Old Style" panose="02050604050505020204" pitchFamily="18" charset="0"/>
              </a:rPr>
              <a:t> Albertine (b. Feb. 19, 1863—d. 1867 on ship)</a:t>
            </a:r>
            <a:br>
              <a:rPr lang="en-US" sz="2000" b="1" dirty="0">
                <a:latin typeface="Bookman Old Style" panose="02050604050505020204" pitchFamily="18" charset="0"/>
              </a:rPr>
            </a:br>
            <a:r>
              <a:rPr lang="en-US" sz="2000" b="1" dirty="0">
                <a:latin typeface="Bookman Old Style" panose="02050604050505020204" pitchFamily="18" charset="0"/>
              </a:rPr>
              <a:t>           (4) Hanne Louisa (b. June 28, 1865—d. </a:t>
            </a:r>
            <a:r>
              <a:rPr lang="en-US" sz="2000" b="1" dirty="0" err="1">
                <a:latin typeface="Bookman Old Style" panose="02050604050505020204" pitchFamily="18" charset="0"/>
              </a:rPr>
              <a:t>unk</a:t>
            </a:r>
            <a:r>
              <a:rPr lang="en-US" sz="2000" b="1" dirty="0">
                <a:latin typeface="Bookman Old Style" panose="02050604050505020204" pitchFamily="18" charset="0"/>
              </a:rPr>
              <a:t>.)</a:t>
            </a:r>
            <a:br>
              <a:rPr lang="en-US" sz="2000" b="1" dirty="0">
                <a:latin typeface="Bookman Old Style" panose="02050604050505020204" pitchFamily="18" charset="0"/>
              </a:rPr>
            </a:br>
            <a:br>
              <a:rPr lang="en-US" sz="1800" b="1" dirty="0">
                <a:latin typeface="Bookman Old Style" panose="02050604050505020204" pitchFamily="18" charset="0"/>
              </a:rPr>
            </a:br>
            <a:r>
              <a:rPr lang="en-US" sz="1800" b="1" dirty="0">
                <a:latin typeface="Bookman Old Style" panose="02050604050505020204" pitchFamily="18" charset="0"/>
              </a:rPr>
              <a:t>      </a:t>
            </a:r>
            <a:r>
              <a:rPr lang="en-US" sz="2000" b="1" dirty="0">
                <a:latin typeface="Bookman Old Style" panose="02050604050505020204" pitchFamily="18" charset="0"/>
              </a:rPr>
              <a:t>They arrived in the United States on June 11, 1867 on the Ship Jupiter and settled on a farm bordering Green Lake, WI.  Friedrich’s parents, Wilhelm and Maria Louisa </a:t>
            </a:r>
            <a:r>
              <a:rPr lang="en-US" sz="2000" b="1" dirty="0" err="1">
                <a:latin typeface="Bookman Old Style" panose="02050604050505020204" pitchFamily="18" charset="0"/>
              </a:rPr>
              <a:t>Nennemann</a:t>
            </a:r>
            <a:r>
              <a:rPr lang="en-US" sz="2000" b="1" dirty="0">
                <a:latin typeface="Bookman Old Style" panose="02050604050505020204" pitchFamily="18" charset="0"/>
              </a:rPr>
              <a:t> Beyer and Friedrich’s younger brother Carl Gottlieb Beyer emigrated with them.</a:t>
            </a: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endParaRPr lang="en-US" sz="2000" b="1" dirty="0">
              <a:latin typeface="Bookman Old Style" panose="02050604050505020204" pitchFamily="18" charset="0"/>
            </a:endParaRPr>
          </a:p>
        </p:txBody>
      </p:sp>
    </p:spTree>
    <p:extLst>
      <p:ext uri="{BB962C8B-B14F-4D97-AF65-F5344CB8AC3E}">
        <p14:creationId xmlns:p14="http://schemas.microsoft.com/office/powerpoint/2010/main" val="42601003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8015"/>
          </a:xfrm>
        </p:spPr>
        <p:txBody>
          <a:bodyPr>
            <a:normAutofit/>
          </a:bodyPr>
          <a:lstStyle/>
          <a:p>
            <a:r>
              <a:rPr lang="fr-FR" sz="1800" b="1" dirty="0">
                <a:latin typeface="Bookman Old Style" panose="02050604050505020204" pitchFamily="18" charset="0"/>
              </a:rPr>
              <a:t>					</a:t>
            </a:r>
            <a:r>
              <a:rPr lang="fr-FR" sz="2000" b="1" dirty="0">
                <a:latin typeface="Bookman Old Style" panose="02050604050505020204" pitchFamily="18" charset="0"/>
              </a:rPr>
              <a:t>Emma </a:t>
            </a:r>
            <a:r>
              <a:rPr lang="fr-FR" sz="2000" b="1" dirty="0" err="1">
                <a:latin typeface="Bookman Old Style" panose="02050604050505020204" pitchFamily="18" charset="0"/>
              </a:rPr>
              <a:t>Berndt</a:t>
            </a:r>
            <a:r>
              <a:rPr lang="fr-FR" sz="2000" b="1" dirty="0">
                <a:latin typeface="Bookman Old Style" panose="02050604050505020204" pitchFamily="18" charset="0"/>
              </a:rPr>
              <a:t> </a:t>
            </a:r>
            <a:r>
              <a:rPr lang="fr-FR" sz="2000" b="1" dirty="0" err="1">
                <a:latin typeface="Bookman Old Style" panose="02050604050505020204" pitchFamily="18" charset="0"/>
              </a:rPr>
              <a:t>Beyer</a:t>
            </a:r>
            <a:r>
              <a:rPr lang="fr-FR" sz="1400" b="1" dirty="0">
                <a:latin typeface="Bookman Old Style" panose="02050604050505020204" pitchFamily="18" charset="0"/>
              </a:rPr>
              <a:t>			       </a:t>
            </a:r>
            <a:br>
              <a:rPr lang="fr-FR" sz="1400" b="1" dirty="0">
                <a:latin typeface="Bookman Old Style" panose="02050604050505020204" pitchFamily="18" charset="0"/>
              </a:rPr>
            </a:br>
            <a:br>
              <a:rPr lang="fr-FR" sz="1400" b="1" dirty="0">
                <a:latin typeface="Bookman Old Style" panose="02050604050505020204" pitchFamily="18" charset="0"/>
              </a:rPr>
            </a:br>
            <a:r>
              <a:rPr lang="fr-FR" sz="1400" b="1" dirty="0">
                <a:latin typeface="Bookman Old Style" panose="02050604050505020204" pitchFamily="18" charset="0"/>
              </a:rPr>
              <a:t>Emma </a:t>
            </a:r>
            <a:r>
              <a:rPr lang="fr-FR" sz="1400" b="1" dirty="0" err="1">
                <a:latin typeface="Bookman Old Style" panose="02050604050505020204" pitchFamily="18" charset="0"/>
              </a:rPr>
              <a:t>with</a:t>
            </a:r>
            <a:r>
              <a:rPr lang="fr-FR" sz="1400" b="1" dirty="0">
                <a:latin typeface="Bookman Old Style" panose="02050604050505020204" pitchFamily="18" charset="0"/>
              </a:rPr>
              <a:t> </a:t>
            </a:r>
            <a:r>
              <a:rPr lang="fr-FR" sz="1400" b="1" dirty="0" err="1">
                <a:latin typeface="Bookman Old Style" panose="02050604050505020204" pitchFamily="18" charset="0"/>
              </a:rPr>
              <a:t>Twerpie</a:t>
            </a:r>
            <a:r>
              <a:rPr lang="fr-FR" sz="1400" b="1" dirty="0">
                <a:latin typeface="Bookman Old Style" panose="02050604050505020204" pitchFamily="18" charset="0"/>
              </a:rPr>
              <a:t> on the </a:t>
            </a:r>
            <a:r>
              <a:rPr lang="fr-FR" sz="1400" b="1" dirty="0" err="1">
                <a:latin typeface="Bookman Old Style" panose="02050604050505020204" pitchFamily="18" charset="0"/>
              </a:rPr>
              <a:t>farm</a:t>
            </a:r>
            <a:endParaRPr lang="fr-FR" sz="18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3376071" y="1539557"/>
            <a:ext cx="3090940" cy="4560203"/>
          </a:xfrm>
          <a:prstGeom prst="rect">
            <a:avLst/>
          </a:prstGeom>
        </p:spPr>
      </p:pic>
      <p:pic>
        <p:nvPicPr>
          <p:cNvPr id="4" name="Picture 3"/>
          <p:cNvPicPr>
            <a:picLocks noChangeAspect="1"/>
          </p:cNvPicPr>
          <p:nvPr/>
        </p:nvPicPr>
        <p:blipFill>
          <a:blip r:embed="rId3"/>
          <a:stretch>
            <a:fillRect/>
          </a:stretch>
        </p:blipFill>
        <p:spPr>
          <a:xfrm>
            <a:off x="349687" y="1679147"/>
            <a:ext cx="2432515" cy="459678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50380" y="2795651"/>
            <a:ext cx="4906775" cy="3244422"/>
          </a:xfrm>
          <a:prstGeom prst="rect">
            <a:avLst/>
          </a:prstGeom>
        </p:spPr>
      </p:pic>
      <p:sp>
        <p:nvSpPr>
          <p:cNvPr id="8" name="TextBox 7"/>
          <p:cNvSpPr txBox="1"/>
          <p:nvPr/>
        </p:nvSpPr>
        <p:spPr>
          <a:xfrm>
            <a:off x="6761528" y="1603646"/>
            <a:ext cx="5430472" cy="954107"/>
          </a:xfrm>
          <a:prstGeom prst="rect">
            <a:avLst/>
          </a:prstGeom>
          <a:noFill/>
        </p:spPr>
        <p:txBody>
          <a:bodyPr wrap="square" rtlCol="0">
            <a:spAutoFit/>
          </a:bodyPr>
          <a:lstStyle/>
          <a:p>
            <a:r>
              <a:rPr lang="en-US" sz="1400" b="1" dirty="0">
                <a:latin typeface="Bookman Old Style" panose="02050604050505020204" pitchFamily="18" charset="0"/>
              </a:rPr>
              <a:t>              North Burnett Church Ladies Aid  </a:t>
            </a:r>
          </a:p>
          <a:p>
            <a:r>
              <a:rPr lang="en-US" sz="1400" b="1" dirty="0">
                <a:latin typeface="Bookman Old Style" panose="02050604050505020204" pitchFamily="18" charset="0"/>
              </a:rPr>
              <a:t>Seated L to R: Matilda Berndt, Ida Beyer, Mandy Berndt &amp; Mary </a:t>
            </a:r>
            <a:r>
              <a:rPr lang="en-US" sz="1400" b="1" dirty="0" err="1">
                <a:latin typeface="Bookman Old Style" panose="02050604050505020204" pitchFamily="18" charset="0"/>
              </a:rPr>
              <a:t>Mummert</a:t>
            </a:r>
            <a:r>
              <a:rPr lang="en-US" sz="1400" b="1" dirty="0">
                <a:latin typeface="Bookman Old Style" panose="02050604050505020204" pitchFamily="18" charset="0"/>
              </a:rPr>
              <a:t>.  Standing L to R Mary Born, Emma Beyer, Minnie Foreman and others</a:t>
            </a:r>
          </a:p>
        </p:txBody>
      </p:sp>
    </p:spTree>
    <p:extLst>
      <p:ext uri="{BB962C8B-B14F-4D97-AF65-F5344CB8AC3E}">
        <p14:creationId xmlns:p14="http://schemas.microsoft.com/office/powerpoint/2010/main" val="41786786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699" y="21176"/>
            <a:ext cx="10612773" cy="893224"/>
          </a:xfrm>
        </p:spPr>
        <p:txBody>
          <a:bodyPr>
            <a:normAutofit/>
          </a:bodyPr>
          <a:lstStyle/>
          <a:p>
            <a:pPr algn="ctr"/>
            <a:r>
              <a:rPr lang="en-US" sz="2000" b="1" dirty="0">
                <a:latin typeface="Bookman Old Style" panose="02050604050505020204" pitchFamily="18" charset="0"/>
              </a:rPr>
              <a:t>Emma Berndt Beyer’s House in Burnett WI  in the 1960s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0373" y="1199575"/>
            <a:ext cx="5674822" cy="3896711"/>
          </a:xfrm>
          <a:prstGeom prst="rect">
            <a:avLst/>
          </a:prstGeom>
        </p:spPr>
      </p:pic>
      <p:pic>
        <p:nvPicPr>
          <p:cNvPr id="5" name="Picture 4"/>
          <p:cNvPicPr>
            <a:picLocks noChangeAspect="1"/>
          </p:cNvPicPr>
          <p:nvPr/>
        </p:nvPicPr>
        <p:blipFill>
          <a:blip r:embed="rId3"/>
          <a:stretch>
            <a:fillRect/>
          </a:stretch>
        </p:blipFill>
        <p:spPr>
          <a:xfrm>
            <a:off x="471208" y="1353044"/>
            <a:ext cx="5384657" cy="3589771"/>
          </a:xfrm>
          <a:prstGeom prst="rect">
            <a:avLst/>
          </a:prstGeom>
        </p:spPr>
      </p:pic>
    </p:spTree>
    <p:extLst>
      <p:ext uri="{BB962C8B-B14F-4D97-AF65-F5344CB8AC3E}">
        <p14:creationId xmlns:p14="http://schemas.microsoft.com/office/powerpoint/2010/main" val="37420801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565"/>
            <a:ext cx="10515600" cy="1325563"/>
          </a:xfrm>
        </p:spPr>
        <p:txBody>
          <a:bodyPr>
            <a:normAutofit/>
          </a:bodyPr>
          <a:lstStyle/>
          <a:p>
            <a:pPr algn="ctr"/>
            <a:r>
              <a:rPr lang="en-US" sz="2000" b="1" dirty="0">
                <a:latin typeface="Bookman Old Style" panose="02050604050505020204" pitchFamily="18" charset="0"/>
              </a:rPr>
              <a:t>Emma Berndt Beyer</a:t>
            </a:r>
          </a:p>
        </p:txBody>
      </p:sp>
      <p:pic>
        <p:nvPicPr>
          <p:cNvPr id="4" name="Picture 3"/>
          <p:cNvPicPr>
            <a:picLocks noChangeAspect="1"/>
          </p:cNvPicPr>
          <p:nvPr/>
        </p:nvPicPr>
        <p:blipFill>
          <a:blip r:embed="rId2"/>
          <a:stretch>
            <a:fillRect/>
          </a:stretch>
        </p:blipFill>
        <p:spPr>
          <a:xfrm>
            <a:off x="5635018" y="1339357"/>
            <a:ext cx="4986575" cy="4071682"/>
          </a:xfrm>
          <a:prstGeom prst="rect">
            <a:avLst/>
          </a:prstGeom>
        </p:spPr>
      </p:pic>
      <p:pic>
        <p:nvPicPr>
          <p:cNvPr id="5" name="Picture 4"/>
          <p:cNvPicPr>
            <a:picLocks noChangeAspect="1"/>
          </p:cNvPicPr>
          <p:nvPr/>
        </p:nvPicPr>
        <p:blipFill>
          <a:blip r:embed="rId3"/>
          <a:stretch>
            <a:fillRect/>
          </a:stretch>
        </p:blipFill>
        <p:spPr>
          <a:xfrm>
            <a:off x="838200" y="1305942"/>
            <a:ext cx="4064611" cy="4138513"/>
          </a:xfrm>
          <a:prstGeom prst="rect">
            <a:avLst/>
          </a:prstGeom>
        </p:spPr>
      </p:pic>
    </p:spTree>
    <p:extLst>
      <p:ext uri="{BB962C8B-B14F-4D97-AF65-F5344CB8AC3E}">
        <p14:creationId xmlns:p14="http://schemas.microsoft.com/office/powerpoint/2010/main" val="10984965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565"/>
            <a:ext cx="12192000" cy="1321063"/>
          </a:xfrm>
        </p:spPr>
        <p:txBody>
          <a:bodyPr>
            <a:normAutofit/>
          </a:bodyPr>
          <a:lstStyle/>
          <a:p>
            <a:pPr algn="ctr"/>
            <a:r>
              <a:rPr lang="en-US" sz="2000" b="1" dirty="0">
                <a:latin typeface="Bookman Old Style" panose="02050604050505020204" pitchFamily="18" charset="0"/>
              </a:rPr>
              <a:t>Emma Berndt Beyer with Some of Her Great-Grandchildren in the early 1970s</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400" b="1" dirty="0">
                <a:latin typeface="Bookman Old Style" panose="02050604050505020204" pitchFamily="18" charset="0"/>
              </a:rPr>
              <a:t>From left to right:  Michelle Kohn (foreground), Rene Kohn, Tony Kohn, Emma, Mike </a:t>
            </a:r>
            <a:r>
              <a:rPr lang="en-US" sz="1400" b="1" dirty="0" err="1">
                <a:latin typeface="Bookman Old Style" panose="02050604050505020204" pitchFamily="18" charset="0"/>
              </a:rPr>
              <a:t>VandeSlunt</a:t>
            </a:r>
            <a:r>
              <a:rPr lang="en-US" sz="1400" b="1" dirty="0">
                <a:latin typeface="Bookman Old Style" panose="02050604050505020204" pitchFamily="18" charset="0"/>
              </a:rPr>
              <a:t>, Lisa Kohn, Andy Kohn, and Mark </a:t>
            </a:r>
            <a:r>
              <a:rPr lang="en-US" sz="1400" b="1" dirty="0" err="1">
                <a:latin typeface="Bookman Old Style" panose="02050604050505020204" pitchFamily="18" charset="0"/>
              </a:rPr>
              <a:t>VandeSlunt</a:t>
            </a:r>
            <a:endParaRPr lang="en-US" sz="1800" b="1" dirty="0">
              <a:latin typeface="Bookman Old Style" panose="02050604050505020204" pitchFamily="18"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6724" y="1359017"/>
            <a:ext cx="7005275" cy="5134062"/>
          </a:xfrm>
          <a:prstGeom prst="rect">
            <a:avLst/>
          </a:prstGeom>
        </p:spPr>
      </p:pic>
    </p:spTree>
    <p:extLst>
      <p:ext uri="{BB962C8B-B14F-4D97-AF65-F5344CB8AC3E}">
        <p14:creationId xmlns:p14="http://schemas.microsoft.com/office/powerpoint/2010/main" val="34198855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1422" y="21177"/>
            <a:ext cx="10537272" cy="809334"/>
          </a:xfrm>
        </p:spPr>
        <p:txBody>
          <a:bodyPr>
            <a:normAutofit/>
          </a:bodyPr>
          <a:lstStyle/>
          <a:p>
            <a:pPr algn="ctr"/>
            <a:r>
              <a:rPr lang="en-US" sz="2000" b="1" dirty="0">
                <a:latin typeface="Bookman Old Style" panose="02050604050505020204" pitchFamily="18" charset="0"/>
              </a:rPr>
              <a:t>Edna Beyer </a:t>
            </a:r>
            <a:r>
              <a:rPr lang="en-US" sz="2000" b="1" dirty="0" err="1">
                <a:latin typeface="Bookman Old Style" panose="02050604050505020204" pitchFamily="18" charset="0"/>
              </a:rPr>
              <a:t>Wurm</a:t>
            </a:r>
            <a:r>
              <a:rPr lang="en-US" sz="2000" b="1" dirty="0">
                <a:latin typeface="Bookman Old Style" panose="02050604050505020204" pitchFamily="18" charset="0"/>
              </a:rPr>
              <a:t> (1906-2006</a:t>
            </a:r>
            <a:r>
              <a:rPr lang="en-US" sz="1600" b="1" dirty="0">
                <a:latin typeface="Bookman Old Style" panose="02050604050505020204" pitchFamily="18" charset="0"/>
              </a:rPr>
              <a:t>)</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958" y="1351756"/>
            <a:ext cx="3028752" cy="4077337"/>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5271" y="1562609"/>
            <a:ext cx="4460907" cy="301890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4013" y="1351756"/>
            <a:ext cx="2910955" cy="3846543"/>
          </a:xfrm>
          <a:prstGeom prst="rect">
            <a:avLst/>
          </a:prstGeom>
        </p:spPr>
      </p:pic>
    </p:spTree>
    <p:extLst>
      <p:ext uri="{BB962C8B-B14F-4D97-AF65-F5344CB8AC3E}">
        <p14:creationId xmlns:p14="http://schemas.microsoft.com/office/powerpoint/2010/main" val="32717982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808" y="146916"/>
            <a:ext cx="10539847" cy="1484457"/>
          </a:xfrm>
        </p:spPr>
        <p:txBody>
          <a:bodyPr>
            <a:normAutofit fontScale="90000"/>
          </a:bodyPr>
          <a:lstStyle/>
          <a:p>
            <a:pPr algn="ctr"/>
            <a:r>
              <a:rPr lang="en-US" sz="2200" b="1" dirty="0">
                <a:latin typeface="Bookman Old Style" panose="02050604050505020204" pitchFamily="18" charset="0"/>
              </a:rPr>
              <a:t>Confirmation of Edna Beyer </a:t>
            </a:r>
            <a:r>
              <a:rPr lang="en-US" sz="2200" b="1" dirty="0" err="1">
                <a:latin typeface="Bookman Old Style" panose="02050604050505020204" pitchFamily="18" charset="0"/>
              </a:rPr>
              <a:t>Wurm</a:t>
            </a:r>
            <a:br>
              <a:rPr lang="en-US" sz="2000" b="1" dirty="0">
                <a:latin typeface="Bookman Old Style" panose="02050604050505020204" pitchFamily="18" charset="0"/>
              </a:rPr>
            </a:br>
            <a:br>
              <a:rPr lang="en-US" sz="2000" b="1" dirty="0">
                <a:latin typeface="Bookman Old Style" panose="02050604050505020204" pitchFamily="18" charset="0"/>
              </a:rPr>
            </a:br>
            <a:r>
              <a:rPr lang="en-US" sz="1600" b="1" dirty="0">
                <a:latin typeface="Bookman Old Style" panose="02050604050505020204" pitchFamily="18" charset="0"/>
              </a:rPr>
              <a:t>Front row (left to right):  Helen Henning, Ernst Kalb, Edna Beyer, Artie </a:t>
            </a:r>
            <a:r>
              <a:rPr lang="en-US" sz="1600" b="1" dirty="0" err="1">
                <a:latin typeface="Bookman Old Style" panose="02050604050505020204" pitchFamily="18" charset="0"/>
              </a:rPr>
              <a:t>Woock</a:t>
            </a:r>
            <a:br>
              <a:rPr lang="en-US" sz="1600" b="1" dirty="0">
                <a:latin typeface="Bookman Old Style" panose="02050604050505020204" pitchFamily="18" charset="0"/>
              </a:rPr>
            </a:br>
            <a:r>
              <a:rPr lang="en-US" sz="1600" b="1" dirty="0">
                <a:latin typeface="Bookman Old Style" panose="02050604050505020204" pitchFamily="18" charset="0"/>
              </a:rPr>
              <a:t>Back row (left to right):  Lester Schmidt, </a:t>
            </a:r>
            <a:r>
              <a:rPr lang="en-US" sz="1600" b="1" dirty="0" err="1">
                <a:latin typeface="Bookman Old Style" panose="02050604050505020204" pitchFamily="18" charset="0"/>
              </a:rPr>
              <a:t>Maleta</a:t>
            </a:r>
            <a:r>
              <a:rPr lang="en-US" sz="1600" b="1" dirty="0">
                <a:latin typeface="Bookman Old Style" panose="02050604050505020204" pitchFamily="18" charset="0"/>
              </a:rPr>
              <a:t> </a:t>
            </a:r>
            <a:r>
              <a:rPr lang="en-US" sz="1600" b="1" dirty="0" err="1">
                <a:latin typeface="Bookman Old Style" panose="02050604050505020204" pitchFamily="18" charset="0"/>
              </a:rPr>
              <a:t>Krening</a:t>
            </a:r>
            <a:r>
              <a:rPr lang="en-US" sz="1600" b="1" dirty="0">
                <a:latin typeface="Bookman Old Style" panose="02050604050505020204" pitchFamily="18" charset="0"/>
              </a:rPr>
              <a:t>, Pastor </a:t>
            </a:r>
            <a:r>
              <a:rPr lang="en-US" sz="1600" b="1" dirty="0" err="1">
                <a:latin typeface="Bookman Old Style" panose="02050604050505020204" pitchFamily="18" charset="0"/>
              </a:rPr>
              <a:t>Boevers</a:t>
            </a:r>
            <a:r>
              <a:rPr lang="en-US" sz="1600" b="1" dirty="0">
                <a:latin typeface="Bookman Old Style" panose="02050604050505020204" pitchFamily="18" charset="0"/>
              </a:rPr>
              <a:t>, Edna </a:t>
            </a:r>
            <a:r>
              <a:rPr lang="en-US" sz="1600" b="1" dirty="0" err="1">
                <a:latin typeface="Bookman Old Style" panose="02050604050505020204" pitchFamily="18" charset="0"/>
              </a:rPr>
              <a:t>Pautsch</a:t>
            </a:r>
            <a:r>
              <a:rPr lang="en-US" sz="1600" b="1" dirty="0">
                <a:latin typeface="Bookman Old Style" panose="02050604050505020204" pitchFamily="18" charset="0"/>
              </a:rPr>
              <a:t>, </a:t>
            </a:r>
            <a:br>
              <a:rPr lang="en-US" sz="1600" b="1" dirty="0">
                <a:latin typeface="Bookman Old Style" panose="02050604050505020204" pitchFamily="18" charset="0"/>
              </a:rPr>
            </a:br>
            <a:r>
              <a:rPr lang="en-US" sz="1600" b="1" dirty="0">
                <a:latin typeface="Bookman Old Style" panose="02050604050505020204" pitchFamily="18" charset="0"/>
              </a:rPr>
              <a:t>Lester </a:t>
            </a:r>
            <a:r>
              <a:rPr lang="en-US" sz="1600" b="1" dirty="0" err="1">
                <a:latin typeface="Bookman Old Style" panose="02050604050505020204" pitchFamily="18" charset="0"/>
              </a:rPr>
              <a:t>Moul</a:t>
            </a:r>
            <a:br>
              <a:rPr lang="en-US" sz="1600" b="1" dirty="0">
                <a:latin typeface="Bookman Old Style" panose="02050604050505020204" pitchFamily="18" charset="0"/>
              </a:rPr>
            </a:br>
            <a:endParaRPr lang="fr-FR" sz="1600" b="1" dirty="0">
              <a:latin typeface="Bookman Old Style" panose="020506040505050202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7119" y="1602992"/>
            <a:ext cx="5260242" cy="465799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8063" y="1602992"/>
            <a:ext cx="2950757" cy="4617734"/>
          </a:xfrm>
          <a:prstGeom prst="rect">
            <a:avLst/>
          </a:prstGeom>
        </p:spPr>
      </p:pic>
    </p:spTree>
    <p:extLst>
      <p:ext uri="{BB962C8B-B14F-4D97-AF65-F5344CB8AC3E}">
        <p14:creationId xmlns:p14="http://schemas.microsoft.com/office/powerpoint/2010/main" val="33425760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42240"/>
          </a:xfrm>
        </p:spPr>
        <p:txBody>
          <a:bodyPr>
            <a:normAutofit/>
          </a:bodyPr>
          <a:lstStyle/>
          <a:p>
            <a:r>
              <a:rPr lang="en-US" sz="2000" b="1" dirty="0">
                <a:latin typeface="Bookman Old Style" panose="02050604050505020204" pitchFamily="18" charset="0"/>
              </a:rPr>
              <a:t>			     Edna Beyer </a:t>
            </a:r>
            <a:r>
              <a:rPr lang="en-US" sz="2000" b="1" dirty="0" err="1">
                <a:latin typeface="Bookman Old Style" panose="02050604050505020204" pitchFamily="18" charset="0"/>
              </a:rPr>
              <a:t>Wurm</a:t>
            </a:r>
            <a:r>
              <a:rPr lang="en-US" sz="2000" b="1" dirty="0">
                <a:latin typeface="Bookman Old Style" panose="02050604050505020204" pitchFamily="18" charset="0"/>
              </a:rPr>
              <a:t> &amp; Otto </a:t>
            </a:r>
            <a:r>
              <a:rPr lang="en-US" sz="2000" b="1" dirty="0" err="1">
                <a:latin typeface="Bookman Old Style" panose="02050604050505020204" pitchFamily="18" charset="0"/>
              </a:rPr>
              <a:t>Wurm</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	</a:t>
            </a:r>
            <a:r>
              <a:rPr lang="en-US" sz="1400" b="1" dirty="0">
                <a:latin typeface="Bookman Old Style" panose="02050604050505020204" pitchFamily="18" charset="0"/>
              </a:rPr>
              <a:t>Married Ted Zimmerman on June 7, 1928</a:t>
            </a:r>
            <a:r>
              <a:rPr lang="en-US" sz="2000" b="1" dirty="0">
                <a:latin typeface="Bookman Old Style" panose="02050604050505020204" pitchFamily="18" charset="0"/>
              </a:rPr>
              <a:t>    			</a:t>
            </a:r>
            <a:r>
              <a:rPr lang="en-US" sz="1600" b="1" dirty="0">
                <a:latin typeface="Bookman Old Style" panose="02050604050505020204" pitchFamily="18" charset="0"/>
              </a:rPr>
              <a:t>Married on December 10, 1941</a:t>
            </a:r>
            <a:br>
              <a:rPr lang="en-US" sz="1600" b="1" dirty="0">
                <a:latin typeface="Bookman Old Style" panose="02050604050505020204" pitchFamily="18" charset="0"/>
              </a:rPr>
            </a:br>
            <a:r>
              <a:rPr lang="en-US" sz="1600" b="1" dirty="0">
                <a:latin typeface="Bookman Old Style" panose="02050604050505020204" pitchFamily="18" charset="0"/>
              </a:rPr>
              <a:t>		</a:t>
            </a:r>
            <a:r>
              <a:rPr lang="en-US" sz="1400" b="1" dirty="0">
                <a:latin typeface="Bookman Old Style" panose="02050604050505020204" pitchFamily="18" charset="0"/>
              </a:rPr>
              <a:t>divorced on Apr 17, 1936</a:t>
            </a:r>
            <a:endParaRPr lang="fr-FR" sz="14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3839" y="1430477"/>
            <a:ext cx="3703594" cy="5041813"/>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7071" y="1648778"/>
            <a:ext cx="3240737" cy="4605213"/>
          </a:xfrm>
          <a:prstGeom prst="rect">
            <a:avLst/>
          </a:prstGeom>
        </p:spPr>
      </p:pic>
    </p:spTree>
    <p:extLst>
      <p:ext uri="{BB962C8B-B14F-4D97-AF65-F5344CB8AC3E}">
        <p14:creationId xmlns:p14="http://schemas.microsoft.com/office/powerpoint/2010/main" val="18567869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30481" cy="1686188"/>
          </a:xfrm>
        </p:spPr>
        <p:txBody>
          <a:bodyPr>
            <a:normAutofit/>
          </a:bodyPr>
          <a:lstStyle/>
          <a:p>
            <a:r>
              <a:rPr lang="en-US" sz="2000" b="1" dirty="0">
                <a:latin typeface="Bookman Old Style" panose="02050604050505020204" pitchFamily="18" charset="0"/>
              </a:rPr>
              <a:t>				Edna Beyer </a:t>
            </a:r>
            <a:r>
              <a:rPr lang="en-US" sz="2000" b="1" dirty="0" err="1">
                <a:latin typeface="Bookman Old Style" panose="02050604050505020204" pitchFamily="18" charset="0"/>
              </a:rPr>
              <a:t>Wurm</a:t>
            </a:r>
            <a:r>
              <a:rPr lang="en-US" sz="2000" b="1" dirty="0">
                <a:latin typeface="Bookman Old Style" panose="02050604050505020204" pitchFamily="18" charset="0"/>
              </a:rPr>
              <a:t> &amp; Herbert Beyer</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        </a:t>
            </a:r>
            <a:r>
              <a:rPr lang="en-US" sz="1400" b="1" dirty="0">
                <a:latin typeface="Bookman Old Style" panose="02050604050505020204" pitchFamily="18" charset="0"/>
              </a:rPr>
              <a:t>1914 Next to the Old House on the Farm			Edna’s 100</a:t>
            </a:r>
            <a:r>
              <a:rPr lang="en-US" sz="1400" b="1" baseline="30000" dirty="0">
                <a:latin typeface="Bookman Old Style" panose="02050604050505020204" pitchFamily="18" charset="0"/>
              </a:rPr>
              <a:t>th</a:t>
            </a:r>
            <a:r>
              <a:rPr lang="en-US" sz="1400" b="1" dirty="0">
                <a:latin typeface="Bookman Old Style" panose="02050604050505020204" pitchFamily="18" charset="0"/>
              </a:rPr>
              <a:t> Birthday Celebration in Rock Island, IL</a:t>
            </a:r>
            <a:br>
              <a:rPr lang="en-US" sz="1400" b="1" dirty="0">
                <a:latin typeface="Bookman Old Style" panose="02050604050505020204" pitchFamily="18" charset="0"/>
              </a:rPr>
            </a:br>
            <a:r>
              <a:rPr lang="en-US" sz="1400" b="1" dirty="0">
                <a:latin typeface="Bookman Old Style" panose="02050604050505020204" pitchFamily="18" charset="0"/>
              </a:rPr>
              <a:t>	Photo taken by hired man Ben Otto</a:t>
            </a:r>
            <a:endParaRPr lang="en-US" sz="16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6238266" y="1828801"/>
            <a:ext cx="5189665" cy="3590488"/>
          </a:xfrm>
          <a:prstGeom prst="rect">
            <a:avLst/>
          </a:prstGeom>
        </p:spPr>
      </p:pic>
      <p:pic>
        <p:nvPicPr>
          <p:cNvPr id="4" name="Picture 3"/>
          <p:cNvPicPr>
            <a:picLocks noChangeAspect="1"/>
          </p:cNvPicPr>
          <p:nvPr/>
        </p:nvPicPr>
        <p:blipFill>
          <a:blip r:embed="rId3"/>
          <a:stretch>
            <a:fillRect/>
          </a:stretch>
        </p:blipFill>
        <p:spPr>
          <a:xfrm>
            <a:off x="771787" y="2002921"/>
            <a:ext cx="5168041" cy="2988529"/>
          </a:xfrm>
          <a:prstGeom prst="rect">
            <a:avLst/>
          </a:prstGeom>
        </p:spPr>
      </p:pic>
    </p:spTree>
    <p:extLst>
      <p:ext uri="{BB962C8B-B14F-4D97-AF65-F5344CB8AC3E}">
        <p14:creationId xmlns:p14="http://schemas.microsoft.com/office/powerpoint/2010/main" val="15661518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579" y="20781"/>
            <a:ext cx="10365054" cy="1065864"/>
          </a:xfrm>
        </p:spPr>
        <p:txBody>
          <a:bodyPr>
            <a:normAutofit fontScale="90000"/>
          </a:bodyPr>
          <a:lstStyle/>
          <a:p>
            <a:pPr algn="ctr"/>
            <a:r>
              <a:rPr lang="en-US" sz="1600" b="1" dirty="0">
                <a:latin typeface="Bookman Old Style" panose="02050604050505020204" pitchFamily="18" charset="0"/>
              </a:rPr>
              <a:t>		</a:t>
            </a:r>
            <a:br>
              <a:rPr lang="en-US" sz="1600" b="1" dirty="0">
                <a:latin typeface="Bookman Old Style" panose="02050604050505020204" pitchFamily="18" charset="0"/>
              </a:rPr>
            </a:br>
            <a:br>
              <a:rPr lang="en-US" sz="1600" b="1" dirty="0">
                <a:latin typeface="Bookman Old Style" panose="02050604050505020204" pitchFamily="18" charset="0"/>
              </a:rPr>
            </a:br>
            <a:r>
              <a:rPr lang="en-US" sz="2200" b="1" dirty="0">
                <a:latin typeface="Bookman Old Style" panose="02050604050505020204" pitchFamily="18" charset="0"/>
              </a:rPr>
              <a:t>Herbert Beyer (1908-2006)</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200" b="1" dirty="0">
                <a:latin typeface="Bookman Old Style" panose="02050604050505020204" pitchFamily="18" charset="0"/>
              </a:rPr>
              <a:t>                   </a:t>
            </a:r>
            <a:br>
              <a:rPr lang="en-US" sz="1200" b="1" dirty="0">
                <a:latin typeface="Bookman Old Style" panose="02050604050505020204" pitchFamily="18" charset="0"/>
              </a:rPr>
            </a:br>
            <a:r>
              <a:rPr lang="en-US" sz="1200" b="1" dirty="0">
                <a:latin typeface="Bookman Old Style" panose="02050604050505020204" pitchFamily="18" charset="0"/>
              </a:rPr>
              <a:t>	      			</a:t>
            </a:r>
            <a:br>
              <a:rPr lang="en-US" sz="1600" b="1" dirty="0">
                <a:latin typeface="Bookman Old Style" panose="02050604050505020204" pitchFamily="18" charset="0"/>
              </a:rPr>
            </a:br>
            <a:br>
              <a:rPr lang="en-US" sz="1600" b="1" dirty="0">
                <a:latin typeface="Bookman Old Style" panose="02050604050505020204" pitchFamily="18" charset="0"/>
              </a:rPr>
            </a:br>
            <a:endParaRPr lang="fr-FR" sz="1600" b="1" dirty="0">
              <a:latin typeface="Bookman Old Style" panose="020506040505050202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957" y="1254425"/>
            <a:ext cx="3492962" cy="5100343"/>
          </a:xfrm>
          <a:prstGeom prst="rect">
            <a:avLst/>
          </a:prstGeom>
        </p:spPr>
      </p:pic>
      <p:pic>
        <p:nvPicPr>
          <p:cNvPr id="4" name="Picture 3"/>
          <p:cNvPicPr>
            <a:picLocks noChangeAspect="1"/>
          </p:cNvPicPr>
          <p:nvPr/>
        </p:nvPicPr>
        <p:blipFill>
          <a:blip r:embed="rId3"/>
          <a:stretch>
            <a:fillRect/>
          </a:stretch>
        </p:blipFill>
        <p:spPr>
          <a:xfrm>
            <a:off x="4521408" y="1086645"/>
            <a:ext cx="2712955" cy="4858933"/>
          </a:xfrm>
          <a:prstGeom prst="rect">
            <a:avLst/>
          </a:prstGeom>
        </p:spPr>
      </p:pic>
      <p:pic>
        <p:nvPicPr>
          <p:cNvPr id="6" name="Picture 5"/>
          <p:cNvPicPr>
            <a:picLocks noChangeAspect="1"/>
          </p:cNvPicPr>
          <p:nvPr/>
        </p:nvPicPr>
        <p:blipFill>
          <a:blip r:embed="rId4"/>
          <a:stretch>
            <a:fillRect/>
          </a:stretch>
        </p:blipFill>
        <p:spPr>
          <a:xfrm>
            <a:off x="8244634" y="1086645"/>
            <a:ext cx="2816596" cy="4858933"/>
          </a:xfrm>
          <a:prstGeom prst="rect">
            <a:avLst/>
          </a:prstGeom>
        </p:spPr>
      </p:pic>
    </p:spTree>
    <p:extLst>
      <p:ext uri="{BB962C8B-B14F-4D97-AF65-F5344CB8AC3E}">
        <p14:creationId xmlns:p14="http://schemas.microsoft.com/office/powerpoint/2010/main" val="36128723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589" y="29565"/>
            <a:ext cx="10515600" cy="1325563"/>
          </a:xfrm>
        </p:spPr>
        <p:txBody>
          <a:bodyPr>
            <a:normAutofit/>
          </a:bodyPr>
          <a:lstStyle/>
          <a:p>
            <a:pPr algn="ctr"/>
            <a:r>
              <a:rPr lang="en-US" sz="2000" b="1" dirty="0">
                <a:latin typeface="Bookman Old Style" panose="02050604050505020204" pitchFamily="18" charset="0"/>
              </a:rPr>
              <a:t>Confirmation of Herbert Beyer</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71461" y="1318552"/>
            <a:ext cx="3130296" cy="5102352"/>
          </a:xfrm>
          <a:prstGeom prst="rect">
            <a:avLst/>
          </a:prstGeom>
        </p:spPr>
      </p:pic>
    </p:spTree>
    <p:extLst>
      <p:ext uri="{BB962C8B-B14F-4D97-AF65-F5344CB8AC3E}">
        <p14:creationId xmlns:p14="http://schemas.microsoft.com/office/powerpoint/2010/main" val="1148582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2180" y="394283"/>
            <a:ext cx="10452682" cy="6057316"/>
          </a:xfrm>
        </p:spPr>
        <p:txBody>
          <a:bodyPr>
            <a:normAutofit/>
          </a:bodyPr>
          <a:lstStyle/>
          <a:p>
            <a:r>
              <a:rPr lang="en-US" sz="1800" b="1" dirty="0">
                <a:latin typeface="Bookman Old Style" panose="02050604050505020204" pitchFamily="18" charset="0"/>
              </a:rPr>
              <a:t>      		</a:t>
            </a:r>
            <a:br>
              <a:rPr lang="en-US" sz="1800" b="1" dirty="0">
                <a:latin typeface="Bookman Old Style" panose="02050604050505020204" pitchFamily="18" charset="0"/>
              </a:rPr>
            </a:br>
            <a:br>
              <a:rPr lang="en-US" sz="1800" b="1" dirty="0">
                <a:latin typeface="Bookman Old Style" panose="02050604050505020204" pitchFamily="18" charset="0"/>
              </a:rPr>
            </a:br>
            <a:br>
              <a:rPr lang="en-US" sz="1800" b="1" dirty="0">
                <a:latin typeface="Bookman Old Style" panose="02050604050505020204" pitchFamily="18" charset="0"/>
              </a:rPr>
            </a:br>
            <a:br>
              <a:rPr lang="en-US" sz="1800" b="1" dirty="0">
                <a:latin typeface="Bookman Old Style" panose="02050604050505020204" pitchFamily="18" charset="0"/>
              </a:rPr>
            </a:br>
            <a:r>
              <a:rPr lang="en-US" sz="1800" b="1" dirty="0">
                <a:latin typeface="Bookman Old Style" panose="02050604050505020204" pitchFamily="18" charset="0"/>
              </a:rPr>
              <a:t>	</a:t>
            </a:r>
            <a:r>
              <a:rPr lang="en-US" sz="2700" b="1" dirty="0">
                <a:latin typeface="Bookman Old Style" panose="02050604050505020204" pitchFamily="18" charset="0"/>
              </a:rPr>
              <a:t>Friedrich Wilhelm (Bill) Beyer, Jr. ( 1860-1935)</a:t>
            </a:r>
            <a:br>
              <a:rPr lang="en-US" sz="2700" b="1" dirty="0">
                <a:latin typeface="Bookman Old Style" panose="02050604050505020204" pitchFamily="18" charset="0"/>
              </a:rPr>
            </a:br>
            <a:r>
              <a:rPr lang="en-US" sz="1800" b="1" dirty="0">
                <a:latin typeface="Bookman Old Style" panose="02050604050505020204" pitchFamily="18" charset="0"/>
              </a:rPr>
              <a:t>Oldest surviving son of Friedrich Wilhelm Beyer and  Hanne (Johanna) </a:t>
            </a:r>
            <a:r>
              <a:rPr lang="en-US" sz="1800" b="1" dirty="0" err="1">
                <a:latin typeface="Bookman Old Style" panose="02050604050505020204" pitchFamily="18" charset="0"/>
              </a:rPr>
              <a:t>Friedricke</a:t>
            </a:r>
            <a:r>
              <a:rPr lang="en-US" sz="1800" b="1" dirty="0">
                <a:latin typeface="Bookman Old Style" panose="02050604050505020204" pitchFamily="18" charset="0"/>
              </a:rPr>
              <a:t> 			   </a:t>
            </a:r>
            <a:r>
              <a:rPr lang="en-US" sz="1800" b="1" dirty="0" err="1">
                <a:latin typeface="Bookman Old Style" panose="02050604050505020204" pitchFamily="18" charset="0"/>
              </a:rPr>
              <a:t>Tugendreich</a:t>
            </a:r>
            <a:r>
              <a:rPr lang="en-US" sz="1800" b="1" dirty="0">
                <a:latin typeface="Bookman Old Style" panose="02050604050505020204" pitchFamily="18" charset="0"/>
              </a:rPr>
              <a:t> </a:t>
            </a:r>
            <a:r>
              <a:rPr lang="en-US" sz="1800" b="1" dirty="0" err="1">
                <a:latin typeface="Bookman Old Style" panose="02050604050505020204" pitchFamily="18" charset="0"/>
              </a:rPr>
              <a:t>Saecker</a:t>
            </a:r>
            <a:r>
              <a:rPr lang="en-US" sz="1800" b="1" dirty="0">
                <a:latin typeface="Bookman Old Style" panose="02050604050505020204" pitchFamily="18" charset="0"/>
              </a:rPr>
              <a:t> Beyer</a:t>
            </a:r>
            <a:br>
              <a:rPr lang="en-US" sz="1800" b="1" dirty="0">
                <a:latin typeface="Bookman Old Style" panose="02050604050505020204" pitchFamily="18" charset="0"/>
              </a:rPr>
            </a:br>
            <a:r>
              <a:rPr lang="en-US" sz="2200" b="1" dirty="0">
                <a:latin typeface="Bookman Old Style" panose="02050604050505020204" pitchFamily="18" charset="0"/>
              </a:rPr>
              <a:t> </a:t>
            </a:r>
            <a:br>
              <a:rPr lang="en-US" sz="2200" b="1" dirty="0">
                <a:latin typeface="Bookman Old Style" panose="02050604050505020204" pitchFamily="18" charset="0"/>
              </a:rPr>
            </a:br>
            <a:r>
              <a:rPr lang="en-US" sz="2200" b="1" dirty="0">
                <a:latin typeface="Bookman Old Style" panose="02050604050505020204" pitchFamily="18" charset="0"/>
              </a:rPr>
              <a:t>	</a:t>
            </a:r>
            <a:r>
              <a:rPr lang="en-US" sz="2000" b="1" dirty="0">
                <a:latin typeface="Bookman Old Style" panose="02050604050505020204" pitchFamily="18" charset="0"/>
              </a:rPr>
              <a:t>Bill Beyer married Maria Louise </a:t>
            </a:r>
            <a:r>
              <a:rPr lang="en-US" sz="2000" b="1" dirty="0" err="1">
                <a:latin typeface="Bookman Old Style" panose="02050604050505020204" pitchFamily="18" charset="0"/>
              </a:rPr>
              <a:t>Sommerfeld</a:t>
            </a:r>
            <a:r>
              <a:rPr lang="en-US" sz="2000" b="1" dirty="0">
                <a:latin typeface="Bookman Old Style" panose="02050604050505020204" pitchFamily="18" charset="0"/>
              </a:rPr>
              <a:t> on Nov. 24, 1887.</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	They had 5 children, all born in Wisconsin:</a:t>
            </a:r>
            <a:br>
              <a:rPr lang="en-US" sz="2000" b="1" dirty="0">
                <a:latin typeface="Bookman Old Style" panose="02050604050505020204" pitchFamily="18" charset="0"/>
              </a:rPr>
            </a:br>
            <a:r>
              <a:rPr lang="en-US" sz="2000" b="1" dirty="0">
                <a:latin typeface="Bookman Old Style" panose="02050604050505020204" pitchFamily="18" charset="0"/>
              </a:rPr>
              <a:t>			(1) </a:t>
            </a:r>
            <a:r>
              <a:rPr lang="en-US" sz="1800" b="1" dirty="0">
                <a:latin typeface="Bookman Old Style" panose="02050604050505020204" pitchFamily="18" charset="0"/>
              </a:rPr>
              <a:t>Elsie Amanda (</a:t>
            </a:r>
            <a:r>
              <a:rPr lang="en-US" sz="1800" b="1" dirty="0" err="1">
                <a:latin typeface="Bookman Old Style" panose="02050604050505020204" pitchFamily="18" charset="0"/>
              </a:rPr>
              <a:t>Kahl</a:t>
            </a:r>
            <a:r>
              <a:rPr lang="en-US" sz="1800" b="1" dirty="0">
                <a:latin typeface="Bookman Old Style" panose="02050604050505020204" pitchFamily="18" charset="0"/>
              </a:rPr>
              <a:t>) (b. Jan. 30, 1892—d. Oct. 21, 1921)</a:t>
            </a:r>
            <a:br>
              <a:rPr lang="en-US" sz="1800" b="1" dirty="0">
                <a:latin typeface="Bookman Old Style" panose="02050604050505020204" pitchFamily="18" charset="0"/>
              </a:rPr>
            </a:br>
            <a:r>
              <a:rPr lang="en-US" sz="1800" b="1" dirty="0">
                <a:latin typeface="Bookman Old Style" panose="02050604050505020204" pitchFamily="18" charset="0"/>
              </a:rPr>
              <a:t>			(2) Dorothy (Stewart) (b. Jun. 18, 1893—d. abt. 1944-46)</a:t>
            </a:r>
            <a:br>
              <a:rPr lang="en-US" sz="1800" b="1" dirty="0">
                <a:latin typeface="Bookman Old Style" panose="02050604050505020204" pitchFamily="18" charset="0"/>
              </a:rPr>
            </a:br>
            <a:r>
              <a:rPr lang="en-US" sz="1800" b="1" dirty="0">
                <a:latin typeface="Bookman Old Style" panose="02050604050505020204" pitchFamily="18" charset="0"/>
              </a:rPr>
              <a:t>			(3) Alvin (b. Nov. 13, 1895—d. 1937)</a:t>
            </a:r>
            <a:br>
              <a:rPr lang="en-US" sz="1800" b="1" dirty="0">
                <a:latin typeface="Bookman Old Style" panose="02050604050505020204" pitchFamily="18" charset="0"/>
              </a:rPr>
            </a:br>
            <a:r>
              <a:rPr lang="en-US" sz="1800" b="1" dirty="0">
                <a:latin typeface="Bookman Old Style" panose="02050604050505020204" pitchFamily="18" charset="0"/>
              </a:rPr>
              <a:t>			(4) John William (b. Jul. 25, 1901—d. Mar. 30, 1973)</a:t>
            </a:r>
            <a:br>
              <a:rPr lang="en-US" sz="1800" b="1" dirty="0">
                <a:latin typeface="Bookman Old Style" panose="02050604050505020204" pitchFamily="18" charset="0"/>
              </a:rPr>
            </a:br>
            <a:r>
              <a:rPr lang="en-US" sz="1800" b="1" dirty="0">
                <a:latin typeface="Bookman Old Style" panose="02050604050505020204" pitchFamily="18" charset="0"/>
              </a:rPr>
              <a:t>			(5) Esther (</a:t>
            </a:r>
            <a:r>
              <a:rPr lang="en-US" sz="1800" b="1" dirty="0" err="1">
                <a:latin typeface="Bookman Old Style" panose="02050604050505020204" pitchFamily="18" charset="0"/>
              </a:rPr>
              <a:t>Hoeft</a:t>
            </a:r>
            <a:r>
              <a:rPr lang="en-US" sz="1800" b="1" dirty="0">
                <a:latin typeface="Bookman Old Style" panose="02050604050505020204" pitchFamily="18" charset="0"/>
              </a:rPr>
              <a:t>) (b. 1902—d. 1994)</a:t>
            </a:r>
            <a:br>
              <a:rPr lang="en-US" sz="1800" b="1" dirty="0">
                <a:latin typeface="Bookman Old Style" panose="02050604050505020204" pitchFamily="18" charset="0"/>
              </a:rPr>
            </a:br>
            <a:br>
              <a:rPr lang="en-US" sz="1800" b="1" dirty="0">
                <a:latin typeface="Bookman Old Style" panose="02050604050505020204" pitchFamily="18" charset="0"/>
              </a:rPr>
            </a:br>
            <a:endParaRPr lang="fr-FR" sz="18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7364" y="715266"/>
            <a:ext cx="1205484" cy="1165860"/>
          </a:xfrm>
          <a:prstGeom prst="rect">
            <a:avLst/>
          </a:prstGeom>
        </p:spPr>
      </p:pic>
    </p:spTree>
    <p:extLst>
      <p:ext uri="{BB962C8B-B14F-4D97-AF65-F5344CB8AC3E}">
        <p14:creationId xmlns:p14="http://schemas.microsoft.com/office/powerpoint/2010/main" val="16103588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637" y="94962"/>
            <a:ext cx="10404763" cy="1058430"/>
          </a:xfrm>
        </p:spPr>
        <p:txBody>
          <a:bodyPr>
            <a:normAutofit/>
          </a:bodyPr>
          <a:lstStyle/>
          <a:p>
            <a:pPr algn="ctr"/>
            <a:r>
              <a:rPr lang="en-US" sz="2000" b="1" dirty="0">
                <a:latin typeface="Bookman Old Style" panose="02050604050505020204" pitchFamily="18" charset="0"/>
              </a:rPr>
              <a:t>Herbert Beyer &amp; Florence </a:t>
            </a:r>
            <a:r>
              <a:rPr lang="en-US" sz="2000" b="1" dirty="0" err="1">
                <a:latin typeface="Bookman Old Style" panose="02050604050505020204" pitchFamily="18" charset="0"/>
              </a:rPr>
              <a:t>Strehmel</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400" b="1" dirty="0">
                <a:latin typeface="Bookman Old Style" panose="02050604050505020204" pitchFamily="18" charset="0"/>
              </a:rPr>
              <a:t>Married on November 26, 1936</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2041" y="1153392"/>
            <a:ext cx="4025320" cy="5495385"/>
          </a:xfrm>
          <a:prstGeom prst="rect">
            <a:avLst/>
          </a:prstGeom>
        </p:spPr>
      </p:pic>
      <p:pic>
        <p:nvPicPr>
          <p:cNvPr id="4" name="Picture 3"/>
          <p:cNvPicPr>
            <a:picLocks noChangeAspect="1"/>
          </p:cNvPicPr>
          <p:nvPr/>
        </p:nvPicPr>
        <p:blipFill>
          <a:blip r:embed="rId3"/>
          <a:stretch>
            <a:fillRect/>
          </a:stretch>
        </p:blipFill>
        <p:spPr>
          <a:xfrm>
            <a:off x="6423850" y="1922401"/>
            <a:ext cx="4457031" cy="3555610"/>
          </a:xfrm>
          <a:prstGeom prst="rect">
            <a:avLst/>
          </a:prstGeom>
        </p:spPr>
      </p:pic>
    </p:spTree>
    <p:extLst>
      <p:ext uri="{BB962C8B-B14F-4D97-AF65-F5344CB8AC3E}">
        <p14:creationId xmlns:p14="http://schemas.microsoft.com/office/powerpoint/2010/main" val="381026326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811" y="29566"/>
            <a:ext cx="10428215" cy="943558"/>
          </a:xfrm>
        </p:spPr>
        <p:txBody>
          <a:bodyPr>
            <a:normAutofit/>
          </a:bodyPr>
          <a:lstStyle/>
          <a:p>
            <a:pPr algn="ctr"/>
            <a:r>
              <a:rPr lang="en-US" sz="2400" b="1" dirty="0">
                <a:latin typeface="Bookman Old Style" panose="02050604050505020204" pitchFamily="18" charset="0"/>
              </a:rPr>
              <a:t>Herb &amp; Florence Beyer</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7983" y="815556"/>
            <a:ext cx="3654552" cy="5480304"/>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5257" y="815556"/>
            <a:ext cx="4225892" cy="541891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9300" y="1271612"/>
            <a:ext cx="2679192" cy="4314444"/>
          </a:xfrm>
          <a:prstGeom prst="rect">
            <a:avLst/>
          </a:prstGeom>
        </p:spPr>
      </p:pic>
    </p:spTree>
    <p:extLst>
      <p:ext uri="{BB962C8B-B14F-4D97-AF65-F5344CB8AC3E}">
        <p14:creationId xmlns:p14="http://schemas.microsoft.com/office/powerpoint/2010/main" val="25382164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311" y="54733"/>
            <a:ext cx="10419825" cy="960336"/>
          </a:xfrm>
        </p:spPr>
        <p:txBody>
          <a:bodyPr>
            <a:normAutofit/>
          </a:bodyPr>
          <a:lstStyle/>
          <a:p>
            <a:pPr algn="ctr"/>
            <a:r>
              <a:rPr lang="en-US" sz="2000" b="1" dirty="0">
                <a:latin typeface="Bookman Old Style" panose="02050604050505020204" pitchFamily="18" charset="0"/>
              </a:rPr>
              <a:t>Viola Beyer Port (1915-1994)</a:t>
            </a:r>
          </a:p>
        </p:txBody>
      </p:sp>
      <p:pic>
        <p:nvPicPr>
          <p:cNvPr id="5" name="Picture 4"/>
          <p:cNvPicPr>
            <a:picLocks noChangeAspect="1"/>
          </p:cNvPicPr>
          <p:nvPr/>
        </p:nvPicPr>
        <p:blipFill>
          <a:blip r:embed="rId2"/>
          <a:stretch>
            <a:fillRect/>
          </a:stretch>
        </p:blipFill>
        <p:spPr>
          <a:xfrm>
            <a:off x="8633304" y="1216130"/>
            <a:ext cx="2374181" cy="455137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11" y="1204995"/>
            <a:ext cx="3263900" cy="48514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9053" y="1216130"/>
            <a:ext cx="3893409" cy="5017982"/>
          </a:xfrm>
          <a:prstGeom prst="rect">
            <a:avLst/>
          </a:prstGeom>
        </p:spPr>
      </p:pic>
    </p:spTree>
    <p:extLst>
      <p:ext uri="{BB962C8B-B14F-4D97-AF65-F5344CB8AC3E}">
        <p14:creationId xmlns:p14="http://schemas.microsoft.com/office/powerpoint/2010/main" val="11645644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034" y="21177"/>
            <a:ext cx="10319157" cy="507330"/>
          </a:xfrm>
        </p:spPr>
        <p:txBody>
          <a:bodyPr>
            <a:normAutofit/>
          </a:bodyPr>
          <a:lstStyle/>
          <a:p>
            <a:pPr algn="ctr"/>
            <a:r>
              <a:rPr lang="en-US" sz="1800" b="1" dirty="0">
                <a:latin typeface="Bookman Old Style" panose="02050604050505020204" pitchFamily="18" charset="0"/>
              </a:rPr>
              <a:t>Confirmation of Viola Beyer Port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1391" y="1034739"/>
            <a:ext cx="3823442" cy="5572956"/>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0109" y="1034739"/>
            <a:ext cx="4000500" cy="5095875"/>
          </a:xfrm>
          <a:prstGeom prst="rect">
            <a:avLst/>
          </a:prstGeom>
        </p:spPr>
      </p:pic>
    </p:spTree>
    <p:extLst>
      <p:ext uri="{BB962C8B-B14F-4D97-AF65-F5344CB8AC3E}">
        <p14:creationId xmlns:p14="http://schemas.microsoft.com/office/powerpoint/2010/main" val="41336510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273" y="0"/>
            <a:ext cx="10529454" cy="1266248"/>
          </a:xfrm>
        </p:spPr>
        <p:txBody>
          <a:bodyPr>
            <a:normAutofit/>
          </a:bodyPr>
          <a:lstStyle/>
          <a:p>
            <a:pPr algn="ctr"/>
            <a:r>
              <a:rPr lang="en-US" sz="2000" b="1" dirty="0">
                <a:latin typeface="Bookman Old Style" panose="02050604050505020204" pitchFamily="18" charset="0"/>
              </a:rPr>
              <a:t>Viola Beyer Port (1915-1994) &amp; Elmer Port</a:t>
            </a:r>
            <a:br>
              <a:rPr lang="en-US" sz="2000" b="1" dirty="0">
                <a:latin typeface="Bookman Old Style" panose="02050604050505020204" pitchFamily="18" charset="0"/>
              </a:rPr>
            </a:br>
            <a:br>
              <a:rPr lang="en-US" sz="1600" b="1" dirty="0">
                <a:latin typeface="Bookman Old Style" panose="02050604050505020204" pitchFamily="18" charset="0"/>
              </a:rPr>
            </a:br>
            <a:r>
              <a:rPr lang="en-US" sz="1400" b="1" dirty="0">
                <a:latin typeface="Bookman Old Style" panose="02050604050505020204" pitchFamily="18" charset="0"/>
              </a:rPr>
              <a:t>Married on June 25, 1935</a:t>
            </a:r>
            <a:endParaRPr lang="fr-FR" sz="1600" b="1" dirty="0">
              <a:latin typeface="Bookman Old Style" panose="020506040505050202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2118" y="1165581"/>
            <a:ext cx="3629025" cy="513397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5651" y="1265268"/>
            <a:ext cx="5778840" cy="4522156"/>
          </a:xfrm>
          <a:prstGeom prst="rect">
            <a:avLst/>
          </a:prstGeom>
        </p:spPr>
      </p:pic>
    </p:spTree>
    <p:extLst>
      <p:ext uri="{BB962C8B-B14F-4D97-AF65-F5344CB8AC3E}">
        <p14:creationId xmlns:p14="http://schemas.microsoft.com/office/powerpoint/2010/main" val="1365737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4644" y="1"/>
            <a:ext cx="10495327" cy="763398"/>
          </a:xfrm>
        </p:spPr>
        <p:txBody>
          <a:bodyPr>
            <a:normAutofit/>
          </a:bodyPr>
          <a:lstStyle/>
          <a:p>
            <a:pPr algn="ctr"/>
            <a:r>
              <a:rPr lang="en-US" sz="2000" b="1" dirty="0">
                <a:latin typeface="Bookman Old Style" panose="02050604050505020204" pitchFamily="18" charset="0"/>
              </a:rPr>
              <a:t>Viola Beyer Port</a:t>
            </a:r>
          </a:p>
        </p:txBody>
      </p:sp>
      <p:pic>
        <p:nvPicPr>
          <p:cNvPr id="8" name="Picture 7"/>
          <p:cNvPicPr>
            <a:picLocks noChangeAspect="1"/>
          </p:cNvPicPr>
          <p:nvPr/>
        </p:nvPicPr>
        <p:blipFill>
          <a:blip r:embed="rId2"/>
          <a:stretch>
            <a:fillRect/>
          </a:stretch>
        </p:blipFill>
        <p:spPr>
          <a:xfrm>
            <a:off x="3548542" y="1515648"/>
            <a:ext cx="3875015" cy="4730988"/>
          </a:xfrm>
          <a:prstGeom prst="rect">
            <a:avLst/>
          </a:prstGeom>
        </p:spPr>
      </p:pic>
      <p:pic>
        <p:nvPicPr>
          <p:cNvPr id="4" name="Picture 3"/>
          <p:cNvPicPr>
            <a:picLocks noChangeAspect="1"/>
          </p:cNvPicPr>
          <p:nvPr/>
        </p:nvPicPr>
        <p:blipFill>
          <a:blip r:embed="rId3"/>
          <a:stretch>
            <a:fillRect/>
          </a:stretch>
        </p:blipFill>
        <p:spPr>
          <a:xfrm>
            <a:off x="804644" y="1515648"/>
            <a:ext cx="2407774" cy="4062652"/>
          </a:xfrm>
          <a:prstGeom prst="rect">
            <a:avLst/>
          </a:prstGeom>
        </p:spPr>
      </p:pic>
      <p:pic>
        <p:nvPicPr>
          <p:cNvPr id="5" name="Picture 4"/>
          <p:cNvPicPr>
            <a:picLocks noChangeAspect="1"/>
          </p:cNvPicPr>
          <p:nvPr/>
        </p:nvPicPr>
        <p:blipFill>
          <a:blip r:embed="rId4"/>
          <a:stretch>
            <a:fillRect/>
          </a:stretch>
        </p:blipFill>
        <p:spPr>
          <a:xfrm>
            <a:off x="7629019" y="1625927"/>
            <a:ext cx="3843811" cy="3966392"/>
          </a:xfrm>
          <a:prstGeom prst="rect">
            <a:avLst/>
          </a:prstGeom>
        </p:spPr>
      </p:pic>
    </p:spTree>
    <p:extLst>
      <p:ext uri="{BB962C8B-B14F-4D97-AF65-F5344CB8AC3E}">
        <p14:creationId xmlns:p14="http://schemas.microsoft.com/office/powerpoint/2010/main" val="1901492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23" y="21175"/>
            <a:ext cx="11870421" cy="1069393"/>
          </a:xfrm>
        </p:spPr>
        <p:txBody>
          <a:bodyPr>
            <a:normAutofit/>
          </a:bodyPr>
          <a:lstStyle/>
          <a:p>
            <a:r>
              <a:rPr lang="en-US" sz="1800" b="1" dirty="0">
                <a:latin typeface="Bookman Old Style" panose="02050604050505020204" pitchFamily="18" charset="0"/>
              </a:rPr>
              <a:t>				</a:t>
            </a:r>
            <a:r>
              <a:rPr lang="en-US" sz="2000" b="1" dirty="0">
                <a:latin typeface="Bookman Old Style" panose="02050604050505020204" pitchFamily="18" charset="0"/>
              </a:rPr>
              <a:t>Beyer…Port…</a:t>
            </a:r>
            <a:r>
              <a:rPr lang="en-US" sz="2000" b="1" dirty="0" err="1">
                <a:latin typeface="Bookman Old Style" panose="02050604050505020204" pitchFamily="18" charset="0"/>
              </a:rPr>
              <a:t>Wurm</a:t>
            </a:r>
            <a:r>
              <a:rPr lang="en-US" sz="2000" b="1" dirty="0">
                <a:latin typeface="Bookman Old Style" panose="02050604050505020204" pitchFamily="18" charset="0"/>
              </a:rPr>
              <a:t> Cousins</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400" b="1" dirty="0">
                <a:latin typeface="Bookman Old Style" panose="02050604050505020204" pitchFamily="18" charset="0"/>
              </a:rPr>
              <a:t>Mary </a:t>
            </a:r>
            <a:r>
              <a:rPr lang="en-US" sz="1400" b="1" dirty="0" err="1">
                <a:latin typeface="Bookman Old Style" panose="02050604050505020204" pitchFamily="18" charset="0"/>
              </a:rPr>
              <a:t>Em</a:t>
            </a:r>
            <a:r>
              <a:rPr lang="en-US" sz="1400" b="1" dirty="0">
                <a:latin typeface="Bookman Old Style" panose="02050604050505020204" pitchFamily="18" charset="0"/>
              </a:rPr>
              <a:t> </a:t>
            </a:r>
            <a:r>
              <a:rPr lang="en-US" sz="1400" b="1" dirty="0" err="1">
                <a:latin typeface="Bookman Old Style" panose="02050604050505020204" pitchFamily="18" charset="0"/>
              </a:rPr>
              <a:t>Wurm</a:t>
            </a:r>
            <a:r>
              <a:rPr lang="en-US" sz="1400" b="1" dirty="0">
                <a:latin typeface="Bookman Old Style" panose="02050604050505020204" pitchFamily="18" charset="0"/>
              </a:rPr>
              <a:t> </a:t>
            </a:r>
            <a:r>
              <a:rPr lang="en-US" sz="1400" b="1" dirty="0" err="1">
                <a:latin typeface="Bookman Old Style" panose="02050604050505020204" pitchFamily="18" charset="0"/>
              </a:rPr>
              <a:t>Kirn</a:t>
            </a:r>
            <a:r>
              <a:rPr lang="en-US" sz="1400" b="1" dirty="0">
                <a:latin typeface="Bookman Old Style" panose="02050604050505020204" pitchFamily="18" charset="0"/>
              </a:rPr>
              <a:t>, Janet Beyer </a:t>
            </a:r>
            <a:r>
              <a:rPr lang="en-US" sz="1400" b="1" dirty="0" err="1">
                <a:latin typeface="Bookman Old Style" panose="02050604050505020204" pitchFamily="18" charset="0"/>
              </a:rPr>
              <a:t>VandeSlunt</a:t>
            </a:r>
            <a:r>
              <a:rPr lang="en-US" sz="1400" b="1" dirty="0">
                <a:latin typeface="Bookman Old Style" panose="02050604050505020204" pitchFamily="18" charset="0"/>
              </a:rPr>
              <a:t>, Alan Beyer               Karen Port Kohn </a:t>
            </a:r>
            <a:r>
              <a:rPr lang="en-US" sz="1400" b="1" dirty="0" err="1">
                <a:latin typeface="Bookman Old Style" panose="02050604050505020204" pitchFamily="18" charset="0"/>
              </a:rPr>
              <a:t>Knueppel</a:t>
            </a:r>
            <a:r>
              <a:rPr lang="en-US" sz="1400" b="1" dirty="0">
                <a:latin typeface="Bookman Old Style" panose="02050604050505020204" pitchFamily="18" charset="0"/>
              </a:rPr>
              <a:t>, Russell Port, Gordon Port</a:t>
            </a:r>
            <a:endParaRPr lang="en-US" sz="18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0240" y="1409350"/>
            <a:ext cx="3434407" cy="480841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0643" y="1409350"/>
            <a:ext cx="5296376" cy="4384814"/>
          </a:xfrm>
          <a:prstGeom prst="rect">
            <a:avLst/>
          </a:prstGeom>
        </p:spPr>
      </p:pic>
    </p:spTree>
    <p:extLst>
      <p:ext uri="{BB962C8B-B14F-4D97-AF65-F5344CB8AC3E}">
        <p14:creationId xmlns:p14="http://schemas.microsoft.com/office/powerpoint/2010/main" val="32807691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4571"/>
            <a:ext cx="12192000" cy="1408670"/>
          </a:xfrm>
        </p:spPr>
        <p:txBody>
          <a:bodyPr>
            <a:normAutofit/>
          </a:bodyPr>
          <a:lstStyle/>
          <a:p>
            <a:pPr algn="ctr"/>
            <a:r>
              <a:rPr lang="en-US" sz="2000" b="1" dirty="0">
                <a:latin typeface="Bookman Old Style" panose="02050604050505020204" pitchFamily="18" charset="0"/>
              </a:rPr>
              <a:t>Beyer, Port, </a:t>
            </a:r>
            <a:r>
              <a:rPr lang="en-US" sz="2000" b="1" dirty="0" err="1">
                <a:latin typeface="Bookman Old Style" panose="02050604050505020204" pitchFamily="18" charset="0"/>
              </a:rPr>
              <a:t>Wurm</a:t>
            </a:r>
            <a:r>
              <a:rPr lang="en-US" sz="2000" b="1" dirty="0">
                <a:latin typeface="Bookman Old Style" panose="02050604050505020204" pitchFamily="18" charset="0"/>
              </a:rPr>
              <a:t> Cousins with their Spouses at the Al &amp; Judy Beyer Home on Fox Lake</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400" b="1" dirty="0">
                <a:latin typeface="Bookman Old Style" panose="02050604050505020204" pitchFamily="18" charset="0"/>
              </a:rPr>
              <a:t>Front row (left to right):  Judy Beyer, Alan Beyer, Karen Port Kohn </a:t>
            </a:r>
            <a:r>
              <a:rPr lang="en-US" sz="1400" b="1" dirty="0" err="1">
                <a:latin typeface="Bookman Old Style" panose="02050604050505020204" pitchFamily="18" charset="0"/>
              </a:rPr>
              <a:t>Knueppel</a:t>
            </a:r>
            <a:br>
              <a:rPr lang="en-US" sz="1400" b="1" dirty="0">
                <a:latin typeface="Bookman Old Style" panose="02050604050505020204" pitchFamily="18" charset="0"/>
              </a:rPr>
            </a:br>
            <a:br>
              <a:rPr lang="en-US" sz="1400" b="1" dirty="0">
                <a:latin typeface="Bookman Old Style" panose="02050604050505020204" pitchFamily="18" charset="0"/>
              </a:rPr>
            </a:br>
            <a:r>
              <a:rPr lang="en-US" sz="1400" b="1" dirty="0">
                <a:latin typeface="Bookman Old Style" panose="02050604050505020204" pitchFamily="18" charset="0"/>
              </a:rPr>
              <a:t>Back row (left to right):  Mary </a:t>
            </a:r>
            <a:r>
              <a:rPr lang="en-US" sz="1400" b="1" dirty="0" err="1">
                <a:latin typeface="Bookman Old Style" panose="02050604050505020204" pitchFamily="18" charset="0"/>
              </a:rPr>
              <a:t>Em</a:t>
            </a:r>
            <a:r>
              <a:rPr lang="en-US" sz="1400" b="1" dirty="0">
                <a:latin typeface="Bookman Old Style" panose="02050604050505020204" pitchFamily="18" charset="0"/>
              </a:rPr>
              <a:t> </a:t>
            </a:r>
            <a:r>
              <a:rPr lang="en-US" sz="1400" b="1" dirty="0" err="1">
                <a:latin typeface="Bookman Old Style" panose="02050604050505020204" pitchFamily="18" charset="0"/>
              </a:rPr>
              <a:t>Wurm</a:t>
            </a:r>
            <a:r>
              <a:rPr lang="en-US" sz="1400" b="1" dirty="0">
                <a:latin typeface="Bookman Old Style" panose="02050604050505020204" pitchFamily="18" charset="0"/>
              </a:rPr>
              <a:t> </a:t>
            </a:r>
            <a:r>
              <a:rPr lang="en-US" sz="1400" b="1" dirty="0" err="1">
                <a:latin typeface="Bookman Old Style" panose="02050604050505020204" pitchFamily="18" charset="0"/>
              </a:rPr>
              <a:t>Kirn</a:t>
            </a:r>
            <a:r>
              <a:rPr lang="en-US" sz="1400" b="1" dirty="0">
                <a:latin typeface="Bookman Old Style" panose="02050604050505020204" pitchFamily="18" charset="0"/>
              </a:rPr>
              <a:t>, LeRoy </a:t>
            </a:r>
            <a:r>
              <a:rPr lang="en-US" sz="1400" b="1" dirty="0" err="1">
                <a:latin typeface="Bookman Old Style" panose="02050604050505020204" pitchFamily="18" charset="0"/>
              </a:rPr>
              <a:t>VandeSlunt</a:t>
            </a:r>
            <a:r>
              <a:rPr lang="en-US" sz="1400" b="1" dirty="0">
                <a:latin typeface="Bookman Old Style" panose="02050604050505020204" pitchFamily="18" charset="0"/>
              </a:rPr>
              <a:t>, Janet Beyer </a:t>
            </a:r>
            <a:r>
              <a:rPr lang="en-US" sz="1400" b="1" dirty="0" err="1">
                <a:latin typeface="Bookman Old Style" panose="02050604050505020204" pitchFamily="18" charset="0"/>
              </a:rPr>
              <a:t>VandeSlunt</a:t>
            </a:r>
            <a:r>
              <a:rPr lang="en-US" sz="1400" b="1" dirty="0">
                <a:latin typeface="Bookman Old Style" panose="02050604050505020204" pitchFamily="18" charset="0"/>
              </a:rPr>
              <a:t>, Justine Port, Donald </a:t>
            </a:r>
            <a:r>
              <a:rPr lang="en-US" sz="1400" b="1" dirty="0" err="1">
                <a:latin typeface="Bookman Old Style" panose="02050604050505020204" pitchFamily="18" charset="0"/>
              </a:rPr>
              <a:t>Knueppel</a:t>
            </a:r>
            <a:r>
              <a:rPr lang="en-US" sz="1400" b="1" dirty="0">
                <a:latin typeface="Bookman Old Style" panose="02050604050505020204" pitchFamily="18" charset="0"/>
              </a:rPr>
              <a:t>, Gordon Port, Michael </a:t>
            </a:r>
            <a:r>
              <a:rPr lang="en-US" sz="1400" b="1" dirty="0" err="1">
                <a:latin typeface="Bookman Old Style" panose="02050604050505020204" pitchFamily="18" charset="0"/>
              </a:rPr>
              <a:t>Kirn</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000" y="1621951"/>
            <a:ext cx="8722103" cy="4893149"/>
          </a:xfrm>
          <a:prstGeom prst="rect">
            <a:avLst/>
          </a:prstGeom>
        </p:spPr>
      </p:pic>
    </p:spTree>
    <p:extLst>
      <p:ext uri="{BB962C8B-B14F-4D97-AF65-F5344CB8AC3E}">
        <p14:creationId xmlns:p14="http://schemas.microsoft.com/office/powerpoint/2010/main" val="41767537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350819"/>
          </a:xfrm>
        </p:spPr>
        <p:txBody>
          <a:bodyPr>
            <a:normAutofit fontScale="90000"/>
          </a:bodyPr>
          <a:lstStyle/>
          <a:p>
            <a:r>
              <a:rPr lang="en-US" sz="1600" b="1" dirty="0">
                <a:latin typeface="Bookman Old Style" panose="02050604050505020204" pitchFamily="18" charset="0"/>
              </a:rPr>
              <a:t> Emma Beyer’s Grandchildren at her House in Burnett, ca. 1950	     Cousins at the Home of Mary </a:t>
            </a:r>
            <a:r>
              <a:rPr lang="en-US" sz="1600" b="1" dirty="0" err="1">
                <a:latin typeface="Bookman Old Style" panose="02050604050505020204" pitchFamily="18" charset="0"/>
              </a:rPr>
              <a:t>Em</a:t>
            </a:r>
            <a:r>
              <a:rPr lang="en-US" sz="1600" b="1" dirty="0">
                <a:latin typeface="Bookman Old Style" panose="02050604050505020204" pitchFamily="18" charset="0"/>
              </a:rPr>
              <a:t> </a:t>
            </a:r>
            <a:r>
              <a:rPr lang="en-US" sz="1600" b="1" dirty="0" err="1">
                <a:latin typeface="Bookman Old Style" panose="02050604050505020204" pitchFamily="18" charset="0"/>
              </a:rPr>
              <a:t>Kirn</a:t>
            </a:r>
            <a:r>
              <a:rPr lang="en-US" sz="1600" b="1" dirty="0">
                <a:latin typeface="Bookman Old Style" panose="02050604050505020204" pitchFamily="18" charset="0"/>
              </a:rPr>
              <a:t> in Rock Island, IL </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400" b="1" dirty="0">
                <a:latin typeface="Bookman Old Style" panose="02050604050505020204" pitchFamily="18" charset="0"/>
              </a:rPr>
              <a:t>Front row:  Mary </a:t>
            </a:r>
            <a:r>
              <a:rPr lang="en-US" sz="1400" b="1" dirty="0" err="1">
                <a:latin typeface="Bookman Old Style" panose="02050604050505020204" pitchFamily="18" charset="0"/>
              </a:rPr>
              <a:t>Em</a:t>
            </a:r>
            <a:r>
              <a:rPr lang="en-US" sz="1400" b="1" dirty="0">
                <a:latin typeface="Bookman Old Style" panose="02050604050505020204" pitchFamily="18" charset="0"/>
              </a:rPr>
              <a:t> </a:t>
            </a:r>
            <a:r>
              <a:rPr lang="en-US" sz="1400" b="1" dirty="0" err="1">
                <a:latin typeface="Bookman Old Style" panose="02050604050505020204" pitchFamily="18" charset="0"/>
              </a:rPr>
              <a:t>Wurm</a:t>
            </a:r>
            <a:r>
              <a:rPr lang="en-US" sz="1400" b="1" dirty="0">
                <a:latin typeface="Bookman Old Style" panose="02050604050505020204" pitchFamily="18" charset="0"/>
              </a:rPr>
              <a:t>, Russell Port, Alan Beyer			Front row: Russell Port, Mary </a:t>
            </a:r>
            <a:r>
              <a:rPr lang="en-US" sz="1400" b="1" dirty="0" err="1">
                <a:latin typeface="Bookman Old Style" panose="02050604050505020204" pitchFamily="18" charset="0"/>
              </a:rPr>
              <a:t>Em</a:t>
            </a:r>
            <a:r>
              <a:rPr lang="en-US" sz="1400" b="1" dirty="0">
                <a:latin typeface="Bookman Old Style" panose="02050604050505020204" pitchFamily="18" charset="0"/>
              </a:rPr>
              <a:t> </a:t>
            </a:r>
            <a:r>
              <a:rPr lang="en-US" sz="1400" b="1" dirty="0" err="1">
                <a:latin typeface="Bookman Old Style" panose="02050604050505020204" pitchFamily="18" charset="0"/>
              </a:rPr>
              <a:t>Wurm</a:t>
            </a:r>
            <a:r>
              <a:rPr lang="en-US" sz="1400" b="1" dirty="0">
                <a:latin typeface="Bookman Old Style" panose="02050604050505020204" pitchFamily="18" charset="0"/>
              </a:rPr>
              <a:t> </a:t>
            </a:r>
            <a:r>
              <a:rPr lang="en-US" sz="1400" b="1" dirty="0" err="1">
                <a:latin typeface="Bookman Old Style" panose="02050604050505020204" pitchFamily="18" charset="0"/>
              </a:rPr>
              <a:t>Kirn</a:t>
            </a:r>
            <a:r>
              <a:rPr lang="en-US" sz="1400" b="1" dirty="0">
                <a:latin typeface="Bookman Old Style" panose="02050604050505020204" pitchFamily="18" charset="0"/>
              </a:rPr>
              <a:t>, Alan Beyer</a:t>
            </a:r>
            <a:br>
              <a:rPr lang="en-US" sz="1400" b="1" dirty="0">
                <a:latin typeface="Bookman Old Style" panose="02050604050505020204" pitchFamily="18" charset="0"/>
              </a:rPr>
            </a:br>
            <a:r>
              <a:rPr lang="en-US" sz="1400" b="1" dirty="0">
                <a:latin typeface="Bookman Old Style" panose="02050604050505020204" pitchFamily="18" charset="0"/>
              </a:rPr>
              <a:t>Back row:  Janet Beyer, Karen Port, Emma Beyer, Gordon Port	       	Back  row: Karen Port Kohn </a:t>
            </a:r>
            <a:r>
              <a:rPr lang="en-US" sz="1400" b="1" dirty="0" err="1">
                <a:latin typeface="Bookman Old Style" panose="02050604050505020204" pitchFamily="18" charset="0"/>
              </a:rPr>
              <a:t>Knueppel</a:t>
            </a:r>
            <a:r>
              <a:rPr lang="en-US" sz="1400" b="1" dirty="0">
                <a:latin typeface="Bookman Old Style" panose="02050604050505020204" pitchFamily="18" charset="0"/>
              </a:rPr>
              <a:t>, Gordon Port, Janet Beyer </a:t>
            </a:r>
            <a:br>
              <a:rPr lang="en-US" sz="1400" b="1" dirty="0">
                <a:latin typeface="Bookman Old Style" panose="02050604050505020204" pitchFamily="18" charset="0"/>
              </a:rPr>
            </a:br>
            <a:r>
              <a:rPr lang="en-US" sz="1400" b="1" dirty="0">
                <a:latin typeface="Bookman Old Style" panose="02050604050505020204" pitchFamily="18" charset="0"/>
              </a:rPr>
              <a:t>								                     </a:t>
            </a:r>
            <a:r>
              <a:rPr lang="en-US" sz="1400" b="1" dirty="0" err="1">
                <a:latin typeface="Bookman Old Style" panose="02050604050505020204" pitchFamily="18" charset="0"/>
              </a:rPr>
              <a:t>VandeSlunt</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9245" y="1226365"/>
            <a:ext cx="2880110" cy="5080678"/>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8600" y="1350818"/>
            <a:ext cx="5822528" cy="4540827"/>
          </a:xfrm>
          <a:prstGeom prst="rect">
            <a:avLst/>
          </a:prstGeom>
        </p:spPr>
      </p:pic>
    </p:spTree>
    <p:extLst>
      <p:ext uri="{BB962C8B-B14F-4D97-AF65-F5344CB8AC3E}">
        <p14:creationId xmlns:p14="http://schemas.microsoft.com/office/powerpoint/2010/main" val="17088574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8868" y="1837190"/>
            <a:ext cx="10478549" cy="1623576"/>
          </a:xfrm>
          <a:ln w="38100">
            <a:solidFill>
              <a:schemeClr val="tx1"/>
            </a:solidFill>
          </a:ln>
        </p:spPr>
        <p:txBody>
          <a:bodyPr>
            <a:normAutofit/>
          </a:bodyPr>
          <a:lstStyle/>
          <a:p>
            <a:pPr algn="ctr"/>
            <a:r>
              <a:rPr lang="en-US" sz="4000" b="1" dirty="0" err="1">
                <a:latin typeface="Bookman Old Style" panose="02050604050505020204" pitchFamily="18" charset="0"/>
              </a:rPr>
              <a:t>Knab</a:t>
            </a:r>
            <a:r>
              <a:rPr lang="en-US" sz="4000" b="1" dirty="0">
                <a:latin typeface="Bookman Old Style" panose="02050604050505020204" pitchFamily="18" charset="0"/>
              </a:rPr>
              <a:t> and Berndt Family Photos</a:t>
            </a:r>
          </a:p>
        </p:txBody>
      </p:sp>
    </p:spTree>
    <p:extLst>
      <p:ext uri="{BB962C8B-B14F-4D97-AF65-F5344CB8AC3E}">
        <p14:creationId xmlns:p14="http://schemas.microsoft.com/office/powerpoint/2010/main" val="1448683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5199" y="165101"/>
            <a:ext cx="10439401" cy="1765299"/>
          </a:xfrm>
        </p:spPr>
        <p:txBody>
          <a:bodyPr>
            <a:normAutofit fontScale="90000"/>
          </a:bodyPr>
          <a:lstStyle/>
          <a:p>
            <a:pPr algn="ctr"/>
            <a:br>
              <a:rPr lang="en-US" sz="1800" b="1" dirty="0">
                <a:latin typeface="Bookman Old Style" panose="02050604050505020204" pitchFamily="18" charset="0"/>
              </a:rPr>
            </a:br>
            <a:br>
              <a:rPr lang="en-US" sz="1800" b="1" dirty="0">
                <a:latin typeface="Bookman Old Style" panose="02050604050505020204" pitchFamily="18" charset="0"/>
              </a:rPr>
            </a:br>
            <a:r>
              <a:rPr lang="en-US" sz="2700" b="1" dirty="0">
                <a:latin typeface="Bookman Old Style" panose="02050604050505020204" pitchFamily="18" charset="0"/>
              </a:rPr>
              <a:t>The Family of Friedrich Wilhelm (Bill) Beyer (1860-1935)</a:t>
            </a:r>
            <a:br>
              <a:rPr lang="en-US" sz="2700" b="1" dirty="0">
                <a:latin typeface="Bookman Old Style" panose="02050604050505020204" pitchFamily="18" charset="0"/>
              </a:rPr>
            </a:br>
            <a:br>
              <a:rPr lang="en-US" sz="2700" b="1" dirty="0">
                <a:latin typeface="Bookman Old Style" panose="02050604050505020204" pitchFamily="18" charset="0"/>
              </a:rPr>
            </a:br>
            <a:br>
              <a:rPr lang="en-US" sz="1800" b="1" dirty="0">
                <a:latin typeface="Bookman Old Style" panose="02050604050505020204" pitchFamily="18" charset="0"/>
              </a:rPr>
            </a:br>
            <a:r>
              <a:rPr lang="en-US" sz="1800" b="1" dirty="0">
                <a:latin typeface="Bookman Old Style" panose="02050604050505020204" pitchFamily="18" charset="0"/>
              </a:rPr>
              <a:t>Back row (left to right):  Elsie (</a:t>
            </a:r>
            <a:r>
              <a:rPr lang="en-US" sz="1800" b="1" dirty="0" err="1">
                <a:latin typeface="Bookman Old Style" panose="02050604050505020204" pitchFamily="18" charset="0"/>
              </a:rPr>
              <a:t>Kahl</a:t>
            </a:r>
            <a:r>
              <a:rPr lang="en-US" sz="1800" b="1" dirty="0">
                <a:latin typeface="Bookman Old Style" panose="02050604050505020204" pitchFamily="18" charset="0"/>
              </a:rPr>
              <a:t>), Dorothy (Stewart), Alvin, John, and Esther (</a:t>
            </a:r>
            <a:r>
              <a:rPr lang="en-US" sz="1800" b="1" dirty="0" err="1">
                <a:latin typeface="Bookman Old Style" panose="02050604050505020204" pitchFamily="18" charset="0"/>
              </a:rPr>
              <a:t>Hoeft</a:t>
            </a:r>
            <a:r>
              <a:rPr lang="en-US" sz="1800" b="1" dirty="0">
                <a:latin typeface="Bookman Old Style" panose="02050604050505020204" pitchFamily="18" charset="0"/>
              </a:rPr>
              <a:t>)</a:t>
            </a:r>
            <a:br>
              <a:rPr lang="en-US" sz="1800" b="1" dirty="0">
                <a:latin typeface="Bookman Old Style" panose="02050604050505020204" pitchFamily="18" charset="0"/>
              </a:rPr>
            </a:br>
            <a:r>
              <a:rPr lang="en-US" sz="1800" b="1" dirty="0">
                <a:latin typeface="Bookman Old Style" panose="02050604050505020204" pitchFamily="18" charset="0"/>
              </a:rPr>
              <a:t>Front row:  Maria </a:t>
            </a:r>
            <a:r>
              <a:rPr lang="en-US" sz="1800" b="1" dirty="0" err="1">
                <a:latin typeface="Bookman Old Style" panose="02050604050505020204" pitchFamily="18" charset="0"/>
              </a:rPr>
              <a:t>Sommerfeld</a:t>
            </a:r>
            <a:r>
              <a:rPr lang="en-US" sz="1800" b="1" dirty="0">
                <a:latin typeface="Bookman Old Style" panose="02050604050505020204" pitchFamily="18" charset="0"/>
              </a:rPr>
              <a:t> Beyer and William (Bill) Beyer</a:t>
            </a:r>
            <a:r>
              <a:rPr lang="en-US" sz="2200" b="1" dirty="0">
                <a:latin typeface="Bookman Old Style" panose="02050604050505020204" pitchFamily="18" charset="0"/>
              </a:rPr>
              <a:t>	</a:t>
            </a:r>
            <a:r>
              <a:rPr lang="en-US" sz="2400" b="1" dirty="0">
                <a:latin typeface="Bookman Old Style" panose="02050604050505020204" pitchFamily="18" charset="0"/>
              </a:rPr>
              <a:t> </a:t>
            </a:r>
            <a:br>
              <a:rPr lang="en-US" sz="2400" b="1" dirty="0">
                <a:latin typeface="Bookman Old Style" panose="02050604050505020204" pitchFamily="18" charset="0"/>
              </a:rPr>
            </a:br>
            <a:r>
              <a:rPr lang="en-US" sz="2400" b="1" dirty="0">
                <a:latin typeface="Bookman Old Style" panose="02050604050505020204" pitchFamily="18" charset="0"/>
              </a:rPr>
              <a:t>							</a:t>
            </a:r>
            <a:br>
              <a:rPr lang="en-US" sz="2400" b="1" dirty="0">
                <a:latin typeface="Bookman Old Style" panose="02050604050505020204" pitchFamily="18" charset="0"/>
              </a:rPr>
            </a:br>
            <a:r>
              <a:rPr lang="en-US" sz="2400" b="1" dirty="0">
                <a:latin typeface="Bookman Old Style" panose="02050604050505020204" pitchFamily="18" charset="0"/>
              </a:rPr>
              <a:t>								</a:t>
            </a:r>
            <a:r>
              <a:rPr lang="en-US" sz="2200" b="1" dirty="0">
                <a:latin typeface="Bookman Old Style" panose="02050604050505020204" pitchFamily="18" charset="0"/>
              </a:rPr>
              <a:t>	</a:t>
            </a:r>
            <a:endParaRPr lang="en-US" sz="2200" dirty="0"/>
          </a:p>
        </p:txBody>
      </p:sp>
      <p:pic>
        <p:nvPicPr>
          <p:cNvPr id="3" name="Picture 2"/>
          <p:cNvPicPr>
            <a:picLocks noChangeAspect="1"/>
          </p:cNvPicPr>
          <p:nvPr/>
        </p:nvPicPr>
        <p:blipFill>
          <a:blip r:embed="rId2"/>
          <a:stretch>
            <a:fillRect/>
          </a:stretch>
        </p:blipFill>
        <p:spPr>
          <a:xfrm>
            <a:off x="2643639" y="1829731"/>
            <a:ext cx="6706181" cy="4645555"/>
          </a:xfrm>
          <a:prstGeom prst="rect">
            <a:avLst/>
          </a:prstGeom>
        </p:spPr>
      </p:pic>
    </p:spTree>
    <p:extLst>
      <p:ext uri="{BB962C8B-B14F-4D97-AF65-F5344CB8AC3E}">
        <p14:creationId xmlns:p14="http://schemas.microsoft.com/office/powerpoint/2010/main" val="29664481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604500" cy="6048375"/>
          </a:xfrm>
        </p:spPr>
        <p:txBody>
          <a:bodyPr>
            <a:normAutofit/>
          </a:bodyPr>
          <a:lstStyle/>
          <a:p>
            <a:pPr algn="ctr"/>
            <a:r>
              <a:rPr lang="en-US" sz="2400" b="1" dirty="0">
                <a:latin typeface="Bookman Old Style" panose="02050604050505020204" pitchFamily="18" charset="0"/>
              </a:rPr>
              <a:t>Martin Schott (b. abt. 1700-1710)</a:t>
            </a:r>
            <a:br>
              <a:rPr lang="en-US" sz="2400" b="1" dirty="0">
                <a:latin typeface="Bookman Old Style" panose="02050604050505020204" pitchFamily="18" charset="0"/>
              </a:rPr>
            </a:br>
            <a:br>
              <a:rPr lang="en-US" sz="2400" b="1" dirty="0">
                <a:latin typeface="Bookman Old Style" panose="02050604050505020204" pitchFamily="18" charset="0"/>
              </a:rPr>
            </a:br>
            <a:r>
              <a:rPr lang="en-US" sz="2000" b="1" dirty="0">
                <a:latin typeface="Bookman Old Style" panose="02050604050505020204" pitchFamily="18" charset="0"/>
              </a:rPr>
              <a:t>Martin’s first marriage to Eva </a:t>
            </a:r>
            <a:r>
              <a:rPr lang="en-US" sz="2000" b="1" dirty="0" err="1">
                <a:latin typeface="Bookman Old Style" panose="02050604050505020204" pitchFamily="18" charset="0"/>
              </a:rPr>
              <a:t>Hitzel</a:t>
            </a:r>
            <a:r>
              <a:rPr lang="en-US" sz="2000" b="1" dirty="0">
                <a:latin typeface="Bookman Old Style" panose="02050604050505020204" pitchFamily="18" charset="0"/>
              </a:rPr>
              <a:t> took place on Aug. 19, 1732 in </a:t>
            </a:r>
            <a:r>
              <a:rPr lang="en-US" sz="2000" b="1" dirty="0" err="1">
                <a:latin typeface="Bookman Old Style" panose="02050604050505020204" pitchFamily="18" charset="0"/>
              </a:rPr>
              <a:t>Brettheim</a:t>
            </a:r>
            <a:r>
              <a:rPr lang="en-US" sz="2000" b="1" dirty="0">
                <a:latin typeface="Bookman Old Style" panose="02050604050505020204" pitchFamily="18" charset="0"/>
              </a:rPr>
              <a:t>, state of Wurttemberg, Germany.</a:t>
            </a:r>
            <a:r>
              <a:rPr lang="en-US" sz="2400" b="1" dirty="0">
                <a:latin typeface="Bookman Old Style" panose="02050604050505020204" pitchFamily="18" charset="0"/>
              </a:rPr>
              <a:t> </a:t>
            </a:r>
            <a:br>
              <a:rPr lang="en-US" sz="2000" b="1" dirty="0">
                <a:latin typeface="Bookman Old Style" panose="02050604050505020204" pitchFamily="18" charset="0"/>
              </a:rPr>
            </a:br>
            <a:r>
              <a:rPr lang="en-US" sz="2000" b="1" dirty="0">
                <a:latin typeface="Bookman Old Style" panose="02050604050505020204" pitchFamily="18" charset="0"/>
              </a:rPr>
              <a:t>Martin’s second marriage to  Eva Anna Catharina </a:t>
            </a:r>
            <a:r>
              <a:rPr lang="en-US" sz="2000" b="1" dirty="0" err="1">
                <a:latin typeface="Bookman Old Style" panose="02050604050505020204" pitchFamily="18" charset="0"/>
              </a:rPr>
              <a:t>Mulfinger</a:t>
            </a:r>
            <a:r>
              <a:rPr lang="en-US" sz="2000" b="1" dirty="0">
                <a:latin typeface="Bookman Old Style" panose="02050604050505020204" pitchFamily="18" charset="0"/>
              </a:rPr>
              <a:t> took place on </a:t>
            </a:r>
            <a:br>
              <a:rPr lang="en-US" sz="2000" b="1" dirty="0">
                <a:latin typeface="Bookman Old Style" panose="02050604050505020204" pitchFamily="18" charset="0"/>
              </a:rPr>
            </a:br>
            <a:r>
              <a:rPr lang="en-US" sz="2000" b="1" dirty="0">
                <a:latin typeface="Bookman Old Style" panose="02050604050505020204" pitchFamily="18" charset="0"/>
              </a:rPr>
              <a:t>Feb. 17, 1750 in </a:t>
            </a:r>
            <a:r>
              <a:rPr lang="en-US" sz="2000" b="1" dirty="0" err="1">
                <a:latin typeface="Bookman Old Style" panose="02050604050505020204" pitchFamily="18" charset="0"/>
              </a:rPr>
              <a:t>Brettheim</a:t>
            </a:r>
            <a:r>
              <a:rPr lang="en-US" sz="2000" b="1" dirty="0">
                <a:latin typeface="Bookman Old Style" panose="02050604050505020204" pitchFamily="18" charset="0"/>
              </a:rPr>
              <a:t>, state of Wurttemberg, Germany.</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Martin &amp; Eva Anna </a:t>
            </a:r>
            <a:r>
              <a:rPr lang="en-US" sz="2000" b="1" dirty="0" err="1">
                <a:latin typeface="Bookman Old Style" panose="02050604050505020204" pitchFamily="18" charset="0"/>
              </a:rPr>
              <a:t>Mulfinger’s</a:t>
            </a:r>
            <a:r>
              <a:rPr lang="en-US" sz="2000" b="1" dirty="0">
                <a:latin typeface="Bookman Old Style" panose="02050604050505020204" pitchFamily="18" charset="0"/>
              </a:rPr>
              <a:t> son </a:t>
            </a:r>
            <a:r>
              <a:rPr lang="en-US" sz="2400" b="1" dirty="0">
                <a:latin typeface="Bookman Old Style" panose="02050604050505020204" pitchFamily="18" charset="0"/>
              </a:rPr>
              <a:t>Georg Michael Schott</a:t>
            </a:r>
            <a:br>
              <a:rPr lang="en-US" sz="2400" b="1" dirty="0">
                <a:latin typeface="Bookman Old Style" panose="02050604050505020204" pitchFamily="18" charset="0"/>
              </a:rPr>
            </a:br>
            <a:r>
              <a:rPr lang="en-US" sz="2400" b="1" dirty="0">
                <a:latin typeface="Bookman Old Style" panose="02050604050505020204" pitchFamily="18" charset="0"/>
              </a:rPr>
              <a:t> </a:t>
            </a:r>
            <a:r>
              <a:rPr lang="en-US" sz="2000" b="1" dirty="0">
                <a:latin typeface="Bookman Old Style" panose="02050604050505020204" pitchFamily="18" charset="0"/>
              </a:rPr>
              <a:t>(b. Feb. 1, 1752—d. Sept. 19, 1817)</a:t>
            </a:r>
            <a:br>
              <a:rPr lang="en-US" sz="2000" b="1" dirty="0">
                <a:latin typeface="Bookman Old Style" panose="02050604050505020204" pitchFamily="18" charset="0"/>
              </a:rPr>
            </a:br>
            <a:r>
              <a:rPr lang="en-US" sz="2000" b="1" dirty="0">
                <a:latin typeface="Bookman Old Style" panose="02050604050505020204" pitchFamily="18" charset="0"/>
              </a:rPr>
              <a:t>was born in </a:t>
            </a:r>
            <a:r>
              <a:rPr lang="en-US" sz="2000" b="1" dirty="0" err="1">
                <a:latin typeface="Bookman Old Style" panose="02050604050505020204" pitchFamily="18" charset="0"/>
              </a:rPr>
              <a:t>Brettheim</a:t>
            </a:r>
            <a:r>
              <a:rPr lang="en-US" sz="2000" b="1" dirty="0">
                <a:latin typeface="Bookman Old Style" panose="02050604050505020204" pitchFamily="18" charset="0"/>
              </a:rPr>
              <a:t>, state of Wurttemberg, Germany.</a:t>
            </a:r>
            <a:br>
              <a:rPr lang="en-US" sz="2000" b="1" dirty="0">
                <a:latin typeface="Bookman Old Style" panose="02050604050505020204" pitchFamily="18" charset="0"/>
              </a:rPr>
            </a:br>
            <a:br>
              <a:rPr lang="en-US" sz="2000" b="1" dirty="0">
                <a:latin typeface="Bookman Old Style" panose="02050604050505020204" pitchFamily="18" charset="0"/>
              </a:rPr>
            </a:br>
            <a:r>
              <a:rPr lang="en-US" sz="1800" b="1" dirty="0">
                <a:latin typeface="Bookman Old Style" panose="02050604050505020204" pitchFamily="18" charset="0"/>
              </a:rPr>
              <a:t>Georg Michael married </a:t>
            </a:r>
            <a:r>
              <a:rPr lang="en-US" sz="2400" b="1" dirty="0">
                <a:latin typeface="Bookman Old Style" panose="02050604050505020204" pitchFamily="18" charset="0"/>
              </a:rPr>
              <a:t>Eva </a:t>
            </a:r>
            <a:r>
              <a:rPr lang="en-US" sz="2400" b="1" dirty="0" err="1">
                <a:latin typeface="Bookman Old Style" panose="02050604050505020204" pitchFamily="18" charset="0"/>
              </a:rPr>
              <a:t>Margaretha</a:t>
            </a:r>
            <a:r>
              <a:rPr lang="en-US" sz="2400" b="1" dirty="0">
                <a:latin typeface="Bookman Old Style" panose="02050604050505020204" pitchFamily="18" charset="0"/>
              </a:rPr>
              <a:t> </a:t>
            </a:r>
            <a:r>
              <a:rPr lang="en-US" sz="1800" b="1" dirty="0">
                <a:latin typeface="Bookman Old Style" panose="02050604050505020204" pitchFamily="18" charset="0"/>
              </a:rPr>
              <a:t>on June 19, 1786 in </a:t>
            </a:r>
            <a:r>
              <a:rPr lang="en-US" sz="1800" b="1" dirty="0" err="1">
                <a:latin typeface="Bookman Old Style" panose="02050604050505020204" pitchFamily="18" charset="0"/>
              </a:rPr>
              <a:t>Brettheim</a:t>
            </a:r>
            <a:r>
              <a:rPr lang="en-US" sz="1800" b="1" dirty="0">
                <a:latin typeface="Bookman Old Style" panose="02050604050505020204" pitchFamily="18" charset="0"/>
              </a:rPr>
              <a:t>.</a:t>
            </a:r>
            <a:br>
              <a:rPr lang="en-US" sz="1800" b="1" dirty="0">
                <a:latin typeface="Bookman Old Style" panose="02050604050505020204" pitchFamily="18" charset="0"/>
              </a:rPr>
            </a:br>
            <a:r>
              <a:rPr lang="en-US" sz="1800" b="1" dirty="0">
                <a:latin typeface="Bookman Old Style" panose="02050604050505020204" pitchFamily="18" charset="0"/>
              </a:rPr>
              <a:t>He died in </a:t>
            </a:r>
            <a:r>
              <a:rPr lang="en-US" sz="1800" b="1" dirty="0" err="1">
                <a:latin typeface="Bookman Old Style" panose="02050604050505020204" pitchFamily="18" charset="0"/>
              </a:rPr>
              <a:t>Schmalfelden</a:t>
            </a:r>
            <a:r>
              <a:rPr lang="en-US" sz="1800" b="1" dirty="0">
                <a:latin typeface="Bookman Old Style" panose="02050604050505020204" pitchFamily="18" charset="0"/>
              </a:rPr>
              <a:t>, Wurttemberg in 1817.</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800" b="1" dirty="0">
                <a:latin typeface="Bookman Old Style" panose="02050604050505020204" pitchFamily="18" charset="0"/>
              </a:rPr>
              <a:t>Georg Michael &amp; Eva </a:t>
            </a:r>
            <a:r>
              <a:rPr lang="en-US" sz="1800" b="1" dirty="0" err="1">
                <a:latin typeface="Bookman Old Style" panose="02050604050505020204" pitchFamily="18" charset="0"/>
              </a:rPr>
              <a:t>Margaretha’s</a:t>
            </a:r>
            <a:r>
              <a:rPr lang="en-US" sz="1800" b="1" dirty="0">
                <a:latin typeface="Bookman Old Style" panose="02050604050505020204" pitchFamily="18" charset="0"/>
              </a:rPr>
              <a:t> son </a:t>
            </a:r>
            <a:r>
              <a:rPr lang="en-US" sz="2400" b="1" dirty="0">
                <a:latin typeface="Bookman Old Style" panose="02050604050505020204" pitchFamily="18" charset="0"/>
              </a:rPr>
              <a:t>Georg Michael Schott, Jr. </a:t>
            </a:r>
            <a:r>
              <a:rPr lang="en-US" sz="1800" b="1" dirty="0">
                <a:latin typeface="Bookman Old Style" panose="02050604050505020204" pitchFamily="18" charset="0"/>
              </a:rPr>
              <a:t>was born on May 4, 1788 in </a:t>
            </a:r>
            <a:r>
              <a:rPr lang="en-US" sz="1800" b="1" dirty="0" err="1">
                <a:latin typeface="Bookman Old Style" panose="02050604050505020204" pitchFamily="18" charset="0"/>
              </a:rPr>
              <a:t>Kleinbarenweiler</a:t>
            </a:r>
            <a:r>
              <a:rPr lang="en-US" sz="1800" b="1" dirty="0">
                <a:latin typeface="Bookman Old Style" panose="02050604050505020204" pitchFamily="18" charset="0"/>
              </a:rPr>
              <a:t>, Wurttemberg.</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800" b="1" dirty="0" err="1">
                <a:latin typeface="Bookman Old Style" panose="02050604050505020204" pitchFamily="18" charset="0"/>
              </a:rPr>
              <a:t>Brettheim</a:t>
            </a:r>
            <a:r>
              <a:rPr lang="en-US" sz="1800" b="1" dirty="0">
                <a:latin typeface="Bookman Old Style" panose="02050604050505020204" pitchFamily="18" charset="0"/>
              </a:rPr>
              <a:t>, </a:t>
            </a:r>
            <a:r>
              <a:rPr lang="en-US" sz="1800" b="1" dirty="0" err="1">
                <a:latin typeface="Bookman Old Style" panose="02050604050505020204" pitchFamily="18" charset="0"/>
              </a:rPr>
              <a:t>Kleinbarenweiler</a:t>
            </a:r>
            <a:r>
              <a:rPr lang="en-US" sz="1800" b="1" dirty="0">
                <a:latin typeface="Bookman Old Style" panose="02050604050505020204" pitchFamily="18" charset="0"/>
              </a:rPr>
              <a:t> and </a:t>
            </a:r>
            <a:r>
              <a:rPr lang="en-US" sz="1800" b="1" dirty="0" err="1">
                <a:latin typeface="Bookman Old Style" panose="02050604050505020204" pitchFamily="18" charset="0"/>
              </a:rPr>
              <a:t>Schmalfelden</a:t>
            </a:r>
            <a:r>
              <a:rPr lang="en-US" sz="1800" b="1" dirty="0">
                <a:latin typeface="Bookman Old Style" panose="02050604050505020204" pitchFamily="18" charset="0"/>
              </a:rPr>
              <a:t> are very small villages close to each other in the county of Schwabisch Hall, state of Wurttemberg.</a:t>
            </a:r>
          </a:p>
        </p:txBody>
      </p:sp>
    </p:spTree>
    <p:extLst>
      <p:ext uri="{BB962C8B-B14F-4D97-AF65-F5344CB8AC3E}">
        <p14:creationId xmlns:p14="http://schemas.microsoft.com/office/powerpoint/2010/main" val="3206653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0900" y="161925"/>
            <a:ext cx="10375900" cy="828675"/>
          </a:xfrm>
        </p:spPr>
        <p:txBody>
          <a:bodyPr>
            <a:normAutofit/>
          </a:bodyPr>
          <a:lstStyle/>
          <a:p>
            <a:pPr algn="ctr"/>
            <a:r>
              <a:rPr lang="en-US" sz="2400" b="1" dirty="0" err="1">
                <a:latin typeface="Bookman Old Style" panose="02050604050505020204" pitchFamily="18" charset="0"/>
              </a:rPr>
              <a:t>Schmalfelden</a:t>
            </a:r>
            <a:r>
              <a:rPr lang="en-US" sz="2400" b="1" dirty="0">
                <a:latin typeface="Bookman Old Style" panose="02050604050505020204" pitchFamily="18" charset="0"/>
              </a:rPr>
              <a:t>, Wurttemberg</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900" y="1485900"/>
            <a:ext cx="5181600" cy="34544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8850" y="1238250"/>
            <a:ext cx="5280348" cy="3949700"/>
          </a:xfrm>
          <a:prstGeom prst="rect">
            <a:avLst/>
          </a:prstGeom>
        </p:spPr>
      </p:pic>
    </p:spTree>
    <p:extLst>
      <p:ext uri="{BB962C8B-B14F-4D97-AF65-F5344CB8AC3E}">
        <p14:creationId xmlns:p14="http://schemas.microsoft.com/office/powerpoint/2010/main" val="280822627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341" y="302004"/>
            <a:ext cx="11165747" cy="6467096"/>
          </a:xfrm>
        </p:spPr>
        <p:txBody>
          <a:bodyPr>
            <a:normAutofit/>
          </a:bodyPr>
          <a:lstStyle/>
          <a:p>
            <a:pPr algn="ctr"/>
            <a:r>
              <a:rPr lang="en-US" sz="2400" b="1" dirty="0">
                <a:latin typeface="Bookman Old Style" panose="02050604050505020204" pitchFamily="18" charset="0"/>
              </a:rPr>
              <a:t>Georg Michael Schott, Jr. (Mar. 4 1788—d. May 8, 1871)</a:t>
            </a:r>
            <a:br>
              <a:rPr lang="en-US" sz="24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Born in </a:t>
            </a:r>
            <a:r>
              <a:rPr lang="en-US" sz="2000" b="1" dirty="0" err="1">
                <a:latin typeface="Bookman Old Style" panose="02050604050505020204" pitchFamily="18" charset="0"/>
              </a:rPr>
              <a:t>Kleinbarenweiler</a:t>
            </a:r>
            <a:r>
              <a:rPr lang="en-US" sz="2000" b="1" dirty="0">
                <a:latin typeface="Bookman Old Style" panose="02050604050505020204" pitchFamily="18" charset="0"/>
              </a:rPr>
              <a:t>, state of Wurttemberg, Germany.</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Georg Michael Jr.’s </a:t>
            </a:r>
            <a:r>
              <a:rPr lang="en-US" sz="2000" b="1" u="sng" dirty="0">
                <a:latin typeface="Bookman Old Style" panose="02050604050505020204" pitchFamily="18" charset="0"/>
              </a:rPr>
              <a:t>first</a:t>
            </a:r>
            <a:r>
              <a:rPr lang="en-US" sz="2000" b="1" dirty="0">
                <a:latin typeface="Bookman Old Style" panose="02050604050505020204" pitchFamily="18" charset="0"/>
              </a:rPr>
              <a:t> marriage to </a:t>
            </a:r>
            <a:r>
              <a:rPr lang="en-US" sz="2400" b="1" dirty="0">
                <a:latin typeface="Bookman Old Style" panose="02050604050505020204" pitchFamily="18" charset="0"/>
              </a:rPr>
              <a:t>(Eva) </a:t>
            </a:r>
            <a:r>
              <a:rPr lang="en-US" sz="2400" b="1" dirty="0" err="1">
                <a:latin typeface="Bookman Old Style" panose="02050604050505020204" pitchFamily="18" charset="0"/>
              </a:rPr>
              <a:t>Margaretha</a:t>
            </a:r>
            <a:r>
              <a:rPr lang="en-US" sz="2400" b="1" dirty="0">
                <a:latin typeface="Bookman Old Style" panose="02050604050505020204" pitchFamily="18" charset="0"/>
              </a:rPr>
              <a:t> </a:t>
            </a:r>
            <a:r>
              <a:rPr lang="en-US" sz="2400" b="1" dirty="0" err="1">
                <a:latin typeface="Bookman Old Style" panose="02050604050505020204" pitchFamily="18" charset="0"/>
              </a:rPr>
              <a:t>Stroebel</a:t>
            </a:r>
            <a:r>
              <a:rPr lang="en-US" sz="2400" b="1" dirty="0">
                <a:latin typeface="Bookman Old Style" panose="02050604050505020204" pitchFamily="18" charset="0"/>
              </a:rPr>
              <a:t> </a:t>
            </a:r>
            <a:r>
              <a:rPr lang="en-US" sz="2000" b="1" dirty="0">
                <a:latin typeface="Bookman Old Style" panose="02050604050505020204" pitchFamily="18" charset="0"/>
              </a:rPr>
              <a:t>(b. Feb. 6, 1785– d. </a:t>
            </a:r>
            <a:r>
              <a:rPr lang="en-US" sz="2000" b="1" dirty="0" err="1">
                <a:latin typeface="Bookman Old Style" panose="02050604050505020204" pitchFamily="18" charset="0"/>
              </a:rPr>
              <a:t>unk</a:t>
            </a:r>
            <a:r>
              <a:rPr lang="en-US" sz="2000" b="1" dirty="0">
                <a:latin typeface="Bookman Old Style" panose="02050604050505020204" pitchFamily="18" charset="0"/>
              </a:rPr>
              <a:t>.) took place on Apr. 17, 1814 in </a:t>
            </a:r>
            <a:r>
              <a:rPr lang="en-US" sz="2000" b="1" dirty="0" err="1">
                <a:latin typeface="Bookman Old Style" panose="02050604050505020204" pitchFamily="18" charset="0"/>
              </a:rPr>
              <a:t>Gerabronn</a:t>
            </a:r>
            <a:r>
              <a:rPr lang="en-US" sz="2000" b="1" dirty="0">
                <a:latin typeface="Bookman Old Style" panose="02050604050505020204" pitchFamily="18" charset="0"/>
              </a:rPr>
              <a:t>, </a:t>
            </a:r>
            <a:r>
              <a:rPr lang="en-US" sz="2000" b="1" dirty="0" err="1">
                <a:latin typeface="Bookman Old Style" panose="02050604050505020204" pitchFamily="18" charset="0"/>
              </a:rPr>
              <a:t>Hausen</a:t>
            </a:r>
            <a:r>
              <a:rPr lang="en-US" sz="2000" b="1" dirty="0">
                <a:latin typeface="Bookman Old Style" panose="02050604050505020204" pitchFamily="18" charset="0"/>
              </a:rPr>
              <a:t> am Bach u. </a:t>
            </a:r>
            <a:r>
              <a:rPr lang="en-US" sz="2000" b="1" dirty="0" err="1">
                <a:latin typeface="Bookman Old Style" panose="02050604050505020204" pitchFamily="18" charset="0"/>
              </a:rPr>
              <a:t>Oa</a:t>
            </a:r>
            <a:r>
              <a:rPr lang="en-US" sz="2000" b="1" dirty="0">
                <a:latin typeface="Bookman Old Style" panose="02050604050505020204" pitchFamily="18" charset="0"/>
              </a:rPr>
              <a:t>, Wurttemberg.</a:t>
            </a:r>
            <a:br>
              <a:rPr lang="en-US" sz="2000" b="1" dirty="0">
                <a:latin typeface="Bookman Old Style" panose="02050604050505020204" pitchFamily="18" charset="0"/>
              </a:rPr>
            </a:br>
            <a:br>
              <a:rPr lang="en-US" sz="2000" b="1" dirty="0">
                <a:latin typeface="Bookman Old Style" panose="02050604050505020204" pitchFamily="18" charset="0"/>
              </a:rPr>
            </a:br>
            <a:r>
              <a:rPr lang="en-US" sz="1800" b="1" dirty="0">
                <a:latin typeface="Bookman Old Style" panose="02050604050505020204" pitchFamily="18" charset="0"/>
              </a:rPr>
              <a:t>Three of their children died before the age of 1:  </a:t>
            </a:r>
            <a:r>
              <a:rPr lang="en-US" sz="1800" b="1" dirty="0" err="1">
                <a:latin typeface="Bookman Old Style" panose="02050604050505020204" pitchFamily="18" charset="0"/>
              </a:rPr>
              <a:t>Margaretha</a:t>
            </a:r>
            <a:r>
              <a:rPr lang="en-US" sz="1800" b="1" dirty="0">
                <a:latin typeface="Bookman Old Style" panose="02050604050505020204" pitchFamily="18" charset="0"/>
              </a:rPr>
              <a:t> (1814), </a:t>
            </a:r>
            <a:r>
              <a:rPr lang="en-US" sz="1800" b="1" dirty="0" err="1">
                <a:latin typeface="Bookman Old Style" panose="02050604050505020204" pitchFamily="18" charset="0"/>
              </a:rPr>
              <a:t>Margaretha</a:t>
            </a:r>
            <a:r>
              <a:rPr lang="en-US" sz="1800" b="1" dirty="0">
                <a:latin typeface="Bookman Old Style" panose="02050604050505020204" pitchFamily="18" charset="0"/>
              </a:rPr>
              <a:t> Barbara (1817); and Katharina Barbara (1818).</a:t>
            </a:r>
            <a:br>
              <a:rPr lang="en-US" sz="18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Georg Michael Jr. &amp; </a:t>
            </a:r>
            <a:r>
              <a:rPr lang="en-US" sz="2000" b="1" dirty="0" err="1">
                <a:latin typeface="Bookman Old Style" panose="02050604050505020204" pitchFamily="18" charset="0"/>
              </a:rPr>
              <a:t>Margaretha</a:t>
            </a:r>
            <a:r>
              <a:rPr lang="en-US" sz="2000" b="1" dirty="0">
                <a:latin typeface="Bookman Old Style" panose="02050604050505020204" pitchFamily="18" charset="0"/>
              </a:rPr>
              <a:t> </a:t>
            </a:r>
            <a:r>
              <a:rPr lang="en-US" sz="2000" b="1" dirty="0" err="1">
                <a:latin typeface="Bookman Old Style" panose="02050604050505020204" pitchFamily="18" charset="0"/>
              </a:rPr>
              <a:t>Stroebel’s</a:t>
            </a:r>
            <a:r>
              <a:rPr lang="en-US" sz="2000" b="1" dirty="0">
                <a:latin typeface="Bookman Old Style" panose="02050604050505020204" pitchFamily="18" charset="0"/>
              </a:rPr>
              <a:t> son Johann Leonhard Schott </a:t>
            </a:r>
            <a:br>
              <a:rPr lang="en-US" sz="2400" b="1" dirty="0">
                <a:latin typeface="Bookman Old Style" panose="02050604050505020204" pitchFamily="18" charset="0"/>
              </a:rPr>
            </a:br>
            <a:r>
              <a:rPr lang="en-US" sz="2000" b="1" dirty="0">
                <a:latin typeface="Bookman Old Style" panose="02050604050505020204" pitchFamily="18" charset="0"/>
              </a:rPr>
              <a:t>was born March 13, 1815 in </a:t>
            </a:r>
            <a:r>
              <a:rPr lang="en-US" sz="2000" b="1" dirty="0" err="1">
                <a:latin typeface="Bookman Old Style" panose="02050604050505020204" pitchFamily="18" charset="0"/>
              </a:rPr>
              <a:t>Kleinbarenweiler</a:t>
            </a:r>
            <a:r>
              <a:rPr lang="en-US" sz="2000" b="1" dirty="0">
                <a:latin typeface="Bookman Old Style" panose="02050604050505020204" pitchFamily="18" charset="0"/>
              </a:rPr>
              <a:t>.</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Johann Leonhard married Maria </a:t>
            </a:r>
            <a:r>
              <a:rPr lang="en-US" sz="2000" b="1" dirty="0" err="1">
                <a:latin typeface="Bookman Old Style" panose="02050604050505020204" pitchFamily="18" charset="0"/>
              </a:rPr>
              <a:t>Margaretha</a:t>
            </a:r>
            <a:r>
              <a:rPr lang="en-US" sz="2000" b="1" dirty="0">
                <a:latin typeface="Bookman Old Style" panose="02050604050505020204" pitchFamily="18" charset="0"/>
              </a:rPr>
              <a:t> </a:t>
            </a:r>
            <a:r>
              <a:rPr lang="en-US" sz="2000" b="1" dirty="0" err="1">
                <a:latin typeface="Bookman Old Style" panose="02050604050505020204" pitchFamily="18" charset="0"/>
              </a:rPr>
              <a:t>Blumenstock</a:t>
            </a:r>
            <a:r>
              <a:rPr lang="en-US" sz="2000" b="1" dirty="0">
                <a:latin typeface="Bookman Old Style" panose="02050604050505020204" pitchFamily="18" charset="0"/>
              </a:rPr>
              <a:t> on Sept. 28, 1845 in </a:t>
            </a:r>
            <a:r>
              <a:rPr lang="en-US" sz="2000" b="1" dirty="0" err="1">
                <a:latin typeface="Bookman Old Style" panose="02050604050505020204" pitchFamily="18" charset="0"/>
              </a:rPr>
              <a:t>Wiesenbach</a:t>
            </a:r>
            <a:r>
              <a:rPr lang="en-US" sz="2000" b="1" dirty="0">
                <a:latin typeface="Bookman Old Style" panose="02050604050505020204" pitchFamily="18" charset="0"/>
              </a:rPr>
              <a:t>.</a:t>
            </a:r>
            <a:br>
              <a:rPr lang="en-US" sz="2000" b="1" dirty="0">
                <a:latin typeface="Bookman Old Style" panose="02050604050505020204" pitchFamily="18" charset="0"/>
              </a:rPr>
            </a:br>
            <a:r>
              <a:rPr lang="en-US" sz="2000" b="1" dirty="0">
                <a:latin typeface="Bookman Old Style" panose="02050604050505020204" pitchFamily="18" charset="0"/>
              </a:rPr>
              <a:t>Their children included: Maria </a:t>
            </a:r>
            <a:r>
              <a:rPr lang="en-US" sz="2000" b="1" dirty="0" err="1">
                <a:latin typeface="Bookman Old Style" panose="02050604050505020204" pitchFamily="18" charset="0"/>
              </a:rPr>
              <a:t>Margaretha</a:t>
            </a:r>
            <a:r>
              <a:rPr lang="en-US" sz="2000" b="1" dirty="0">
                <a:latin typeface="Bookman Old Style" panose="02050604050505020204" pitchFamily="18" charset="0"/>
              </a:rPr>
              <a:t> (1845)</a:t>
            </a:r>
            <a:br>
              <a:rPr lang="en-US" sz="2000" b="1" dirty="0">
                <a:latin typeface="Bookman Old Style" panose="02050604050505020204" pitchFamily="18" charset="0"/>
              </a:rPr>
            </a:br>
            <a:r>
              <a:rPr lang="en-US" sz="2000" b="1" dirty="0">
                <a:latin typeface="Bookman Old Style" panose="02050604050505020204" pitchFamily="18" charset="0"/>
              </a:rPr>
              <a:t>Johann &amp; Maria applied to emigrate to the United States in March 1854.</a:t>
            </a:r>
            <a:br>
              <a:rPr lang="en-US" sz="2000" b="1" dirty="0">
                <a:latin typeface="Bookman Old Style" panose="02050604050505020204" pitchFamily="18" charset="0"/>
              </a:rPr>
            </a:br>
            <a:br>
              <a:rPr lang="en-US" sz="2000" b="1" dirty="0">
                <a:latin typeface="Bookman Old Style" panose="02050604050505020204" pitchFamily="18" charset="0"/>
              </a:rPr>
            </a:br>
            <a:endParaRPr lang="en-US" sz="2000" b="1" dirty="0">
              <a:latin typeface="Bookman Old Style" panose="02050604050505020204" pitchFamily="18" charset="0"/>
            </a:endParaRPr>
          </a:p>
        </p:txBody>
      </p:sp>
    </p:spTree>
    <p:extLst>
      <p:ext uri="{BB962C8B-B14F-4D97-AF65-F5344CB8AC3E}">
        <p14:creationId xmlns:p14="http://schemas.microsoft.com/office/powerpoint/2010/main" val="32085957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339" y="377504"/>
            <a:ext cx="11026862" cy="6480495"/>
          </a:xfrm>
        </p:spPr>
        <p:txBody>
          <a:bodyPr>
            <a:normAutofit fontScale="90000"/>
          </a:bodyPr>
          <a:lstStyle/>
          <a:p>
            <a:br>
              <a:rPr lang="en-US" sz="2400" b="1" dirty="0">
                <a:latin typeface="Bookman Old Style" panose="02050604050505020204" pitchFamily="18" charset="0"/>
              </a:rPr>
            </a:br>
            <a:br>
              <a:rPr lang="en-US" sz="2400" b="1" dirty="0">
                <a:latin typeface="Bookman Old Style" panose="02050604050505020204" pitchFamily="18" charset="0"/>
              </a:rPr>
            </a:br>
            <a:r>
              <a:rPr lang="en-US" sz="2400" b="1" dirty="0">
                <a:latin typeface="Bookman Old Style" panose="02050604050505020204" pitchFamily="18" charset="0"/>
              </a:rPr>
              <a:t>	</a:t>
            </a: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r>
              <a:rPr lang="en-US" sz="2400" b="1" dirty="0">
                <a:latin typeface="Bookman Old Style" panose="02050604050505020204" pitchFamily="18" charset="0"/>
              </a:rPr>
              <a:t>Georg Michael Schott Jr.’s second marriage to </a:t>
            </a:r>
            <a:r>
              <a:rPr lang="en-US" sz="2800" b="1" dirty="0">
                <a:latin typeface="Bookman Old Style" panose="02050604050505020204" pitchFamily="18" charset="0"/>
              </a:rPr>
              <a:t>Anna Katharina Kilian       	</a:t>
            </a:r>
            <a:r>
              <a:rPr lang="en-US" sz="2400" b="1" dirty="0">
                <a:latin typeface="Bookman Old Style" panose="02050604050505020204" pitchFamily="18" charset="0"/>
              </a:rPr>
              <a:t>(b. Jan. 26, 1798—d. Feb. 10, 1876) occurred on Feb. 28, 1821 in 			</a:t>
            </a:r>
            <a:r>
              <a:rPr lang="en-US" sz="2400" b="1" dirty="0" err="1">
                <a:latin typeface="Bookman Old Style" panose="02050604050505020204" pitchFamily="18" charset="0"/>
              </a:rPr>
              <a:t>Schmalfelden</a:t>
            </a:r>
            <a:r>
              <a:rPr lang="en-US" sz="2400" b="1" dirty="0">
                <a:latin typeface="Bookman Old Style" panose="02050604050505020204" pitchFamily="18" charset="0"/>
              </a:rPr>
              <a:t>, Wurttemberg.</a:t>
            </a:r>
            <a:br>
              <a:rPr lang="en-US" sz="2400" b="1" dirty="0">
                <a:latin typeface="Bookman Old Style" panose="02050604050505020204" pitchFamily="18" charset="0"/>
              </a:rPr>
            </a:br>
            <a:br>
              <a:rPr lang="en-US" sz="2400" b="1" dirty="0">
                <a:latin typeface="Bookman Old Style" panose="02050604050505020204" pitchFamily="18" charset="0"/>
              </a:rPr>
            </a:br>
            <a:r>
              <a:rPr lang="en-US" sz="2200" b="1" dirty="0">
                <a:latin typeface="Bookman Old Style" panose="02050604050505020204" pitchFamily="18" charset="0"/>
              </a:rPr>
              <a:t>George Jr. &amp; Anna Katharina had the following children, most born in </a:t>
            </a:r>
            <a:r>
              <a:rPr lang="en-US" sz="2200" b="1" dirty="0" err="1">
                <a:latin typeface="Bookman Old Style" panose="02050604050505020204" pitchFamily="18" charset="0"/>
              </a:rPr>
              <a:t>Kleinbarenweiler</a:t>
            </a:r>
            <a:r>
              <a:rPr lang="en-US" sz="2200" b="1" dirty="0">
                <a:latin typeface="Bookman Old Style" panose="02050604050505020204" pitchFamily="18" charset="0"/>
              </a:rPr>
              <a:t>:</a:t>
            </a:r>
            <a:br>
              <a:rPr lang="en-US" sz="2200" b="1" dirty="0">
                <a:latin typeface="Bookman Old Style" panose="02050604050505020204" pitchFamily="18" charset="0"/>
              </a:rPr>
            </a:br>
            <a:r>
              <a:rPr lang="en-US" sz="2200" b="1" dirty="0">
                <a:latin typeface="Bookman Old Style" panose="02050604050505020204" pitchFamily="18" charset="0"/>
              </a:rPr>
              <a:t>	(1) </a:t>
            </a:r>
            <a:r>
              <a:rPr lang="en-US" sz="2200" b="1" dirty="0" err="1">
                <a:latin typeface="Bookman Old Style" panose="02050604050505020204" pitchFamily="18" charset="0"/>
              </a:rPr>
              <a:t>Margaretha</a:t>
            </a:r>
            <a:r>
              <a:rPr lang="en-US" sz="2200" b="1" dirty="0">
                <a:latin typeface="Bookman Old Style" panose="02050604050505020204" pitchFamily="18" charset="0"/>
              </a:rPr>
              <a:t> Barbara (b. Nov. 21, 1823—d. </a:t>
            </a:r>
            <a:r>
              <a:rPr lang="en-US" sz="2200" b="1" dirty="0" err="1">
                <a:latin typeface="Bookman Old Style" panose="02050604050505020204" pitchFamily="18" charset="0"/>
              </a:rPr>
              <a:t>unk</a:t>
            </a:r>
            <a:r>
              <a:rPr lang="en-US" sz="2200" b="1" dirty="0">
                <a:latin typeface="Bookman Old Style" panose="02050604050505020204" pitchFamily="18" charset="0"/>
              </a:rPr>
              <a:t>.)</a:t>
            </a:r>
            <a:br>
              <a:rPr lang="en-US" sz="2200" b="1" dirty="0">
                <a:latin typeface="Bookman Old Style" panose="02050604050505020204" pitchFamily="18" charset="0"/>
              </a:rPr>
            </a:br>
            <a:r>
              <a:rPr lang="en-US" sz="2200" b="1" dirty="0">
                <a:latin typeface="Bookman Old Style" panose="02050604050505020204" pitchFamily="18" charset="0"/>
              </a:rPr>
              <a:t>	(2) (Eva) Maria (b. May 30,1826—d. Apr. 10, 1894)</a:t>
            </a:r>
            <a:br>
              <a:rPr lang="en-US" sz="2200" b="1" dirty="0">
                <a:latin typeface="Bookman Old Style" panose="02050604050505020204" pitchFamily="18" charset="0"/>
              </a:rPr>
            </a:br>
            <a:r>
              <a:rPr lang="en-US" sz="2200" b="1" dirty="0">
                <a:latin typeface="Bookman Old Style" panose="02050604050505020204" pitchFamily="18" charset="0"/>
              </a:rPr>
              <a:t>	(3) Anna Katharina (b. Feb. 20, 1829—d. </a:t>
            </a:r>
            <a:r>
              <a:rPr lang="en-US" sz="2200" b="1" dirty="0" err="1">
                <a:latin typeface="Bookman Old Style" panose="02050604050505020204" pitchFamily="18" charset="0"/>
              </a:rPr>
              <a:t>unk</a:t>
            </a:r>
            <a:r>
              <a:rPr lang="en-US" sz="2200" b="1" dirty="0">
                <a:latin typeface="Bookman Old Style" panose="02050604050505020204" pitchFamily="18" charset="0"/>
              </a:rPr>
              <a:t>.)</a:t>
            </a:r>
            <a:br>
              <a:rPr lang="en-US" sz="2200" b="1" dirty="0">
                <a:latin typeface="Bookman Old Style" panose="02050604050505020204" pitchFamily="18" charset="0"/>
              </a:rPr>
            </a:br>
            <a:r>
              <a:rPr lang="en-US" sz="2200" b="1" dirty="0">
                <a:latin typeface="Bookman Old Style" panose="02050604050505020204" pitchFamily="18" charset="0"/>
              </a:rPr>
              <a:t>	(4) Sophia (b. 1831—d. </a:t>
            </a:r>
            <a:r>
              <a:rPr lang="en-US" sz="2200" b="1" dirty="0" err="1">
                <a:latin typeface="Bookman Old Style" panose="02050604050505020204" pitchFamily="18" charset="0"/>
              </a:rPr>
              <a:t>unk</a:t>
            </a:r>
            <a:r>
              <a:rPr lang="en-US" sz="2200" b="1" dirty="0">
                <a:latin typeface="Bookman Old Style" panose="02050604050505020204" pitchFamily="18" charset="0"/>
              </a:rPr>
              <a:t>.)</a:t>
            </a:r>
            <a:br>
              <a:rPr lang="en-US" sz="2200" b="1" dirty="0">
                <a:latin typeface="Bookman Old Style" panose="02050604050505020204" pitchFamily="18" charset="0"/>
              </a:rPr>
            </a:br>
            <a:r>
              <a:rPr lang="en-US" sz="2200" b="1" dirty="0">
                <a:latin typeface="Bookman Old Style" panose="02050604050505020204" pitchFamily="18" charset="0"/>
              </a:rPr>
              <a:t>	(5) Anna Rosina (b. Feb. 24, 1834—d. </a:t>
            </a:r>
            <a:r>
              <a:rPr lang="en-US" sz="2200" b="1" dirty="0" err="1">
                <a:latin typeface="Bookman Old Style" panose="02050604050505020204" pitchFamily="18" charset="0"/>
              </a:rPr>
              <a:t>unk</a:t>
            </a:r>
            <a:r>
              <a:rPr lang="en-US" sz="2200" b="1" dirty="0">
                <a:latin typeface="Bookman Old Style" panose="02050604050505020204" pitchFamily="18" charset="0"/>
              </a:rPr>
              <a:t>.) </a:t>
            </a:r>
            <a:br>
              <a:rPr lang="en-US" sz="2200" b="1" dirty="0">
                <a:latin typeface="Bookman Old Style" panose="02050604050505020204" pitchFamily="18" charset="0"/>
              </a:rPr>
            </a:br>
            <a:r>
              <a:rPr lang="en-US" sz="2200" b="1" dirty="0">
                <a:latin typeface="Bookman Old Style" panose="02050604050505020204" pitchFamily="18" charset="0"/>
              </a:rPr>
              <a:t>	(6) Johann Georg (b. June 13, 1836—d. 1883) </a:t>
            </a:r>
            <a:br>
              <a:rPr lang="en-US" sz="2200" b="1" dirty="0">
                <a:latin typeface="Bookman Old Style" panose="02050604050505020204" pitchFamily="18" charset="0"/>
              </a:rPr>
            </a:br>
            <a:r>
              <a:rPr lang="en-US" sz="2200" b="1" dirty="0">
                <a:latin typeface="Bookman Old Style" panose="02050604050505020204" pitchFamily="18" charset="0"/>
              </a:rPr>
              <a:t>	(7) Johann Michael (b. Aug. 23, 1838—d. Sept. 2, 1920)</a:t>
            </a:r>
            <a:br>
              <a:rPr lang="en-US" sz="2200" b="1" dirty="0">
                <a:latin typeface="Bookman Old Style" panose="02050604050505020204" pitchFamily="18" charset="0"/>
              </a:rPr>
            </a:br>
            <a:r>
              <a:rPr lang="en-US" sz="2200" b="1" dirty="0">
                <a:latin typeface="Bookman Old Style" panose="02050604050505020204" pitchFamily="18" charset="0"/>
              </a:rPr>
              <a:t>	(8) Margareta (b. June 9, 1847—d. Nov. 24, 1873)</a:t>
            </a:r>
            <a:br>
              <a:rPr lang="en-US" sz="2200" b="1" dirty="0">
                <a:latin typeface="Bookman Old Style" panose="02050604050505020204" pitchFamily="18" charset="0"/>
              </a:rPr>
            </a:br>
            <a:r>
              <a:rPr lang="en-US" sz="2200" b="1" dirty="0">
                <a:latin typeface="Bookman Old Style" panose="02050604050505020204" pitchFamily="18" charset="0"/>
              </a:rPr>
              <a:t>	</a:t>
            </a:r>
            <a:br>
              <a:rPr lang="en-US" sz="2200" b="1" dirty="0">
                <a:latin typeface="Bookman Old Style" panose="02050604050505020204" pitchFamily="18" charset="0"/>
              </a:rPr>
            </a:br>
            <a:r>
              <a:rPr lang="en-US" sz="2200" b="1" dirty="0">
                <a:latin typeface="Bookman Old Style" panose="02050604050505020204" pitchFamily="18" charset="0"/>
              </a:rPr>
              <a:t>	Georg Michael Schott, Jr. &amp; Anna Katharina Kilian Schott applied to emigrate with their family from Wurttemberg in March 1847.  They arrived later that year in North America (Canada).  No Wurttemberg document survives indicating that Eva Maria emigrated with them in 1847.</a:t>
            </a:r>
            <a:br>
              <a:rPr lang="en-US" sz="2200" b="1" dirty="0">
                <a:latin typeface="Bookman Old Style" panose="02050604050505020204" pitchFamily="18" charset="0"/>
              </a:rPr>
            </a:br>
            <a:r>
              <a:rPr lang="en-US" sz="2200" b="1" dirty="0">
                <a:latin typeface="Bookman Old Style" panose="02050604050505020204" pitchFamily="18" charset="0"/>
              </a:rPr>
              <a:t>            </a:t>
            </a:r>
            <a:br>
              <a:rPr lang="en-US" sz="22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200" b="1" dirty="0">
                <a:latin typeface="Bookman Old Style" panose="02050604050505020204" pitchFamily="18" charset="0"/>
              </a:rPr>
            </a:br>
            <a:endParaRPr lang="en-US" sz="2000" dirty="0"/>
          </a:p>
        </p:txBody>
      </p:sp>
    </p:spTree>
    <p:extLst>
      <p:ext uri="{BB962C8B-B14F-4D97-AF65-F5344CB8AC3E}">
        <p14:creationId xmlns:p14="http://schemas.microsoft.com/office/powerpoint/2010/main" val="17719720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2513"/>
            <a:ext cx="10478549" cy="1186838"/>
          </a:xfrm>
        </p:spPr>
        <p:txBody>
          <a:bodyPr>
            <a:normAutofit fontScale="90000"/>
          </a:bodyPr>
          <a:lstStyle/>
          <a:p>
            <a:pPr algn="ctr"/>
            <a:r>
              <a:rPr lang="en-US" sz="2400" b="1" dirty="0">
                <a:latin typeface="Bookman Old Style" panose="02050604050505020204" pitchFamily="18" charset="0"/>
              </a:rPr>
              <a:t>(Eva) Maria Schott (May 30, 1826- Apr. 10, 1894)</a:t>
            </a:r>
            <a:br>
              <a:rPr lang="en-US" sz="2400" b="1" dirty="0">
                <a:latin typeface="Bookman Old Style" panose="02050604050505020204" pitchFamily="18" charset="0"/>
              </a:rPr>
            </a:br>
            <a:r>
              <a:rPr lang="en-US" sz="2000" b="1" dirty="0">
                <a:latin typeface="Bookman Old Style" panose="02050604050505020204" pitchFamily="18" charset="0"/>
              </a:rPr>
              <a:t>Daughter of Georg Michael Schott, Jr. &amp; Anna Katharina Kilian</a:t>
            </a:r>
            <a:br>
              <a:rPr lang="en-US" sz="2000" b="1" dirty="0">
                <a:latin typeface="Bookman Old Style" panose="02050604050505020204" pitchFamily="18" charset="0"/>
              </a:rPr>
            </a:br>
            <a:r>
              <a:rPr lang="en-US" sz="2000" b="1" dirty="0">
                <a:latin typeface="Bookman Old Style" panose="02050604050505020204" pitchFamily="18" charset="0"/>
              </a:rPr>
              <a:t> </a:t>
            </a:r>
            <a:br>
              <a:rPr lang="en-US" sz="2000" b="1" dirty="0">
                <a:latin typeface="Bookman Old Style" panose="02050604050505020204" pitchFamily="18" charset="0"/>
              </a:rPr>
            </a:br>
            <a:endParaRPr lang="en-US" sz="2000" dirty="0"/>
          </a:p>
        </p:txBody>
      </p:sp>
      <p:pic>
        <p:nvPicPr>
          <p:cNvPr id="3" name="Picture 2"/>
          <p:cNvPicPr>
            <a:picLocks noChangeAspect="1"/>
          </p:cNvPicPr>
          <p:nvPr/>
        </p:nvPicPr>
        <p:blipFill>
          <a:blip r:embed="rId2"/>
          <a:stretch>
            <a:fillRect/>
          </a:stretch>
        </p:blipFill>
        <p:spPr>
          <a:xfrm>
            <a:off x="4113622" y="1140904"/>
            <a:ext cx="3678328" cy="5426042"/>
          </a:xfrm>
          <a:prstGeom prst="rect">
            <a:avLst/>
          </a:prstGeom>
        </p:spPr>
      </p:pic>
    </p:spTree>
    <p:extLst>
      <p:ext uri="{BB962C8B-B14F-4D97-AF65-F5344CB8AC3E}">
        <p14:creationId xmlns:p14="http://schemas.microsoft.com/office/powerpoint/2010/main" val="476070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288925"/>
            <a:ext cx="10772163" cy="6569075"/>
          </a:xfrm>
        </p:spPr>
        <p:txBody>
          <a:bodyPr>
            <a:normAutofit/>
          </a:bodyPr>
          <a:lstStyle/>
          <a:p>
            <a:pPr algn="ctr"/>
            <a:r>
              <a:rPr lang="en-US" sz="2000" b="1" dirty="0">
                <a:latin typeface="Bookman Old Style" panose="02050604050505020204" pitchFamily="18" charset="0"/>
              </a:rPr>
              <a:t>The maternal grandparents of Eva Maria Kilian Schott, the second child of  Georg Michael Schott, Jr. &amp; Anna Katharina Kilian,  were:</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Johann Georg Kilian (1780-1854) &amp; Anna Maria </a:t>
            </a:r>
            <a:r>
              <a:rPr lang="en-US" sz="2000" b="1" dirty="0" err="1">
                <a:latin typeface="Bookman Old Style" panose="02050604050505020204" pitchFamily="18" charset="0"/>
              </a:rPr>
              <a:t>Stroblin</a:t>
            </a:r>
            <a:br>
              <a:rPr lang="en-US" sz="2800" b="1" dirty="0">
                <a:latin typeface="Bookman Old Style" panose="02050604050505020204" pitchFamily="18" charset="0"/>
              </a:rPr>
            </a:br>
            <a:r>
              <a:rPr lang="en-US" sz="2000" b="1" dirty="0">
                <a:latin typeface="Bookman Old Style" panose="02050604050505020204" pitchFamily="18" charset="0"/>
              </a:rPr>
              <a:t>Johann Georg &amp; Anna Maria married abt. 1798.</a:t>
            </a:r>
            <a:br>
              <a:rPr lang="en-US" sz="2000" b="1" dirty="0">
                <a:latin typeface="Bookman Old Style" panose="02050604050505020204" pitchFamily="18" charset="0"/>
              </a:rPr>
            </a:br>
            <a:r>
              <a:rPr lang="en-US" sz="2000" b="1" dirty="0">
                <a:latin typeface="Bookman Old Style" panose="02050604050505020204" pitchFamily="18" charset="0"/>
              </a:rPr>
              <a:t>Their children included:  </a:t>
            </a:r>
            <a:br>
              <a:rPr lang="en-US" sz="2000" b="1" dirty="0">
                <a:latin typeface="Bookman Old Style" panose="02050604050505020204" pitchFamily="18" charset="0"/>
              </a:rPr>
            </a:br>
            <a:r>
              <a:rPr lang="en-US" sz="2000" b="1" dirty="0">
                <a:latin typeface="Bookman Old Style" panose="02050604050505020204" pitchFamily="18" charset="0"/>
              </a:rPr>
              <a:t>Anna Katharina Kilian (b. 1798-d. 1876)</a:t>
            </a: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Eva Maria Schott’s maternal great-grandparents were</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Georg Leonard Kilian (b. Nov. 28, 1745-d. </a:t>
            </a:r>
            <a:r>
              <a:rPr lang="en-US" sz="2000" b="1" dirty="0" err="1">
                <a:latin typeface="Bookman Old Style" panose="02050604050505020204" pitchFamily="18" charset="0"/>
              </a:rPr>
              <a:t>unk</a:t>
            </a:r>
            <a:r>
              <a:rPr lang="en-US" sz="2000" b="1" dirty="0">
                <a:latin typeface="Bookman Old Style" panose="02050604050505020204" pitchFamily="18" charset="0"/>
              </a:rPr>
              <a:t>.) &amp;</a:t>
            </a:r>
            <a:br>
              <a:rPr lang="en-US" sz="2000" b="1" dirty="0">
                <a:latin typeface="Bookman Old Style" panose="02050604050505020204" pitchFamily="18" charset="0"/>
              </a:rPr>
            </a:br>
            <a:r>
              <a:rPr lang="en-US" sz="2000" b="1" dirty="0">
                <a:latin typeface="Bookman Old Style" panose="02050604050505020204" pitchFamily="18" charset="0"/>
              </a:rPr>
              <a:t>Anna Barbara Zink/</a:t>
            </a:r>
            <a:r>
              <a:rPr lang="en-US" sz="2000" b="1" dirty="0" err="1">
                <a:latin typeface="Bookman Old Style" panose="02050604050505020204" pitchFamily="18" charset="0"/>
              </a:rPr>
              <a:t>Zinck</a:t>
            </a:r>
            <a:r>
              <a:rPr lang="en-US" sz="2000" b="1" dirty="0">
                <a:latin typeface="Bookman Old Style" panose="02050604050505020204" pitchFamily="18" charset="0"/>
              </a:rPr>
              <a:t> (b. </a:t>
            </a:r>
            <a:r>
              <a:rPr lang="en-US" sz="2000" b="1" dirty="0" err="1">
                <a:latin typeface="Bookman Old Style" panose="02050604050505020204" pitchFamily="18" charset="0"/>
              </a:rPr>
              <a:t>unk</a:t>
            </a:r>
            <a:r>
              <a:rPr lang="en-US" sz="2000" b="1" dirty="0">
                <a:latin typeface="Bookman Old Style" panose="02050604050505020204" pitchFamily="18" charset="0"/>
              </a:rPr>
              <a:t>-d. </a:t>
            </a:r>
            <a:r>
              <a:rPr lang="en-US" sz="2000" b="1" dirty="0" err="1">
                <a:latin typeface="Bookman Old Style" panose="02050604050505020204" pitchFamily="18" charset="0"/>
              </a:rPr>
              <a:t>unk</a:t>
            </a:r>
            <a:r>
              <a:rPr lang="en-US" sz="2000" b="1" dirty="0">
                <a:latin typeface="Bookman Old Style" panose="02050604050505020204" pitchFamily="18" charset="0"/>
              </a:rPr>
              <a:t>)</a:t>
            </a:r>
            <a:br>
              <a:rPr lang="en-US" sz="2000" b="1" dirty="0">
                <a:latin typeface="Bookman Old Style" panose="02050604050505020204" pitchFamily="18" charset="0"/>
              </a:rPr>
            </a:br>
            <a:r>
              <a:rPr lang="en-US" sz="1400" b="1" dirty="0">
                <a:latin typeface="Bookman Old Style" panose="02050604050505020204" pitchFamily="18" charset="0"/>
              </a:rPr>
              <a:t>Georg Leonard &amp; Anna Barbara married in 1769 in </a:t>
            </a:r>
            <a:r>
              <a:rPr lang="en-US" sz="1400" b="1" dirty="0" err="1">
                <a:latin typeface="Bookman Old Style" panose="02050604050505020204" pitchFamily="18" charset="0"/>
              </a:rPr>
              <a:t>Reubach</a:t>
            </a:r>
            <a:r>
              <a:rPr lang="en-US" sz="1400" b="1" dirty="0">
                <a:latin typeface="Bookman Old Style" panose="02050604050505020204" pitchFamily="18" charset="0"/>
              </a:rPr>
              <a:t>, Wurttemberg.</a:t>
            </a:r>
            <a:br>
              <a:rPr lang="en-US" sz="1400" b="1" dirty="0">
                <a:latin typeface="Bookman Old Style" panose="02050604050505020204" pitchFamily="18" charset="0"/>
              </a:rPr>
            </a:br>
            <a:r>
              <a:rPr lang="en-US" sz="1400" b="1" dirty="0">
                <a:latin typeface="Bookman Old Style" panose="02050604050505020204" pitchFamily="18" charset="0"/>
              </a:rPr>
              <a:t>Their children included:</a:t>
            </a:r>
            <a:br>
              <a:rPr lang="en-US" sz="1400" b="1" dirty="0">
                <a:latin typeface="Bookman Old Style" panose="02050604050505020204" pitchFamily="18" charset="0"/>
              </a:rPr>
            </a:br>
            <a:br>
              <a:rPr lang="en-US" sz="1400" b="1" dirty="0">
                <a:latin typeface="Bookman Old Style" panose="02050604050505020204" pitchFamily="18" charset="0"/>
              </a:rPr>
            </a:br>
            <a:r>
              <a:rPr lang="en-US" sz="1800" b="1" dirty="0">
                <a:latin typeface="Bookman Old Style" panose="02050604050505020204" pitchFamily="18" charset="0"/>
              </a:rPr>
              <a:t>Johann Georg Kilian (b. June 3, 1780-d. Aug. 26, 1854)</a:t>
            </a:r>
            <a:br>
              <a:rPr lang="en-US" sz="1800" b="1" dirty="0">
                <a:latin typeface="Bookman Old Style" panose="02050604050505020204" pitchFamily="18" charset="0"/>
              </a:rPr>
            </a:br>
            <a:br>
              <a:rPr lang="en-US" sz="1800" b="1" dirty="0">
                <a:latin typeface="Bookman Old Style" panose="02050604050505020204" pitchFamily="18" charset="0"/>
              </a:rPr>
            </a:br>
            <a:br>
              <a:rPr lang="en-US" sz="1800" b="1" dirty="0">
                <a:latin typeface="Bookman Old Style" panose="02050604050505020204" pitchFamily="18" charset="0"/>
              </a:rPr>
            </a:br>
            <a:endParaRPr lang="en-US" sz="1800" dirty="0"/>
          </a:p>
        </p:txBody>
      </p:sp>
    </p:spTree>
    <p:extLst>
      <p:ext uri="{BB962C8B-B14F-4D97-AF65-F5344CB8AC3E}">
        <p14:creationId xmlns:p14="http://schemas.microsoft.com/office/powerpoint/2010/main" val="23982981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3008"/>
            <a:ext cx="12192000" cy="1198564"/>
          </a:xfrm>
        </p:spPr>
        <p:txBody>
          <a:bodyPr>
            <a:normAutofit/>
          </a:bodyPr>
          <a:lstStyle/>
          <a:p>
            <a:pPr algn="ctr"/>
            <a:r>
              <a:rPr lang="en-US" sz="2400" b="1" dirty="0">
                <a:latin typeface="Bookman Old Style" panose="02050604050505020204" pitchFamily="18" charset="0"/>
              </a:rPr>
              <a:t>Johann Christoph (John) </a:t>
            </a:r>
            <a:r>
              <a:rPr lang="en-US" sz="2400" b="1" dirty="0" err="1">
                <a:latin typeface="Bookman Old Style" panose="02050604050505020204" pitchFamily="18" charset="0"/>
              </a:rPr>
              <a:t>Knab</a:t>
            </a:r>
            <a:r>
              <a:rPr lang="en-US" sz="2400" b="1" dirty="0">
                <a:latin typeface="Bookman Old Style" panose="02050604050505020204" pitchFamily="18" charset="0"/>
              </a:rPr>
              <a:t>, Jr. (1817-1904) 	    </a:t>
            </a:r>
            <a:br>
              <a:rPr lang="en-US" sz="2000" b="1" dirty="0">
                <a:latin typeface="Bookman Old Style" panose="02050604050505020204" pitchFamily="18" charset="0"/>
              </a:rPr>
            </a:br>
            <a:r>
              <a:rPr lang="en-US" sz="1800" b="1" dirty="0">
                <a:latin typeface="Bookman Old Style" panose="02050604050505020204" pitchFamily="18" charset="0"/>
              </a:rPr>
              <a:t>Son of Johann Christoph </a:t>
            </a:r>
            <a:r>
              <a:rPr lang="en-US" sz="1800" b="1" dirty="0" err="1">
                <a:latin typeface="Bookman Old Style" panose="02050604050505020204" pitchFamily="18" charset="0"/>
              </a:rPr>
              <a:t>Knab</a:t>
            </a:r>
            <a:r>
              <a:rPr lang="en-US" sz="1800" b="1" dirty="0">
                <a:latin typeface="Bookman Old Style" panose="02050604050505020204" pitchFamily="18" charset="0"/>
              </a:rPr>
              <a:t> &amp; Maria Rosina </a:t>
            </a:r>
            <a:r>
              <a:rPr lang="en-US" sz="1800" b="1" dirty="0" err="1">
                <a:latin typeface="Bookman Old Style" panose="02050604050505020204" pitchFamily="18" charset="0"/>
              </a:rPr>
              <a:t>Loechner</a:t>
            </a:r>
            <a:r>
              <a:rPr lang="en-US" sz="1400" b="1" dirty="0">
                <a:latin typeface="Bookman Old Style" panose="02050604050505020204" pitchFamily="18" charset="0"/>
              </a:rPr>
              <a:t>	</a:t>
            </a:r>
            <a:endParaRPr lang="fr-FR" sz="16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4169451" y="1152680"/>
            <a:ext cx="3773748" cy="5449455"/>
          </a:xfrm>
          <a:prstGeom prst="rect">
            <a:avLst/>
          </a:prstGeom>
        </p:spPr>
      </p:pic>
    </p:spTree>
    <p:extLst>
      <p:ext uri="{BB962C8B-B14F-4D97-AF65-F5344CB8AC3E}">
        <p14:creationId xmlns:p14="http://schemas.microsoft.com/office/powerpoint/2010/main" val="55174092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9116" y="63121"/>
            <a:ext cx="11442583" cy="6622905"/>
          </a:xfrm>
        </p:spPr>
        <p:txBody>
          <a:bodyPr>
            <a:normAutofit fontScale="90000"/>
          </a:bodyPr>
          <a:lstStyle/>
          <a:p>
            <a:r>
              <a:rPr lang="en-US" sz="2400" b="1" dirty="0">
                <a:latin typeface="Bookman Old Style" panose="02050604050505020204" pitchFamily="18" charset="0"/>
              </a:rPr>
              <a:t>		Johann Christoph (John) </a:t>
            </a:r>
            <a:r>
              <a:rPr lang="en-US" sz="2400" b="1" dirty="0" err="1">
                <a:latin typeface="Bookman Old Style" panose="02050604050505020204" pitchFamily="18" charset="0"/>
              </a:rPr>
              <a:t>Knab</a:t>
            </a:r>
            <a:r>
              <a:rPr lang="en-US" sz="2400" b="1" dirty="0">
                <a:latin typeface="Bookman Old Style" panose="02050604050505020204" pitchFamily="18" charset="0"/>
              </a:rPr>
              <a:t>, Jr.’s parents were:</a:t>
            </a:r>
            <a:br>
              <a:rPr lang="en-US" sz="2400" b="1" dirty="0">
                <a:latin typeface="Bookman Old Style" panose="02050604050505020204" pitchFamily="18" charset="0"/>
              </a:rPr>
            </a:br>
            <a:br>
              <a:rPr lang="en-US" sz="2400" b="1" dirty="0">
                <a:latin typeface="Bookman Old Style" panose="02050604050505020204" pitchFamily="18" charset="0"/>
              </a:rPr>
            </a:br>
            <a:r>
              <a:rPr lang="en-US" sz="2200" b="1" dirty="0">
                <a:latin typeface="Bookman Old Style" panose="02050604050505020204" pitchFamily="18" charset="0"/>
              </a:rPr>
              <a:t>Johann Christoph </a:t>
            </a:r>
            <a:r>
              <a:rPr lang="en-US" sz="2200" b="1" dirty="0" err="1">
                <a:latin typeface="Bookman Old Style" panose="02050604050505020204" pitchFamily="18" charset="0"/>
              </a:rPr>
              <a:t>Knab</a:t>
            </a:r>
            <a:r>
              <a:rPr lang="en-US" sz="2200" b="1" dirty="0">
                <a:latin typeface="Bookman Old Style" panose="02050604050505020204" pitchFamily="18" charset="0"/>
              </a:rPr>
              <a:t> (b. Mar. 7, 1783 in </a:t>
            </a:r>
            <a:r>
              <a:rPr lang="en-US" sz="2200" b="1" dirty="0" err="1">
                <a:latin typeface="Bookman Old Style" panose="02050604050505020204" pitchFamily="18" charset="0"/>
              </a:rPr>
              <a:t>Phedelbach</a:t>
            </a:r>
            <a:r>
              <a:rPr lang="en-US" sz="2200" b="1" dirty="0">
                <a:latin typeface="Bookman Old Style" panose="02050604050505020204" pitchFamily="18" charset="0"/>
              </a:rPr>
              <a:t>- d. Oct. 18,1859) and </a:t>
            </a:r>
            <a:br>
              <a:rPr lang="en-US" sz="2200" b="1" dirty="0">
                <a:latin typeface="Bookman Old Style" panose="02050604050505020204" pitchFamily="18" charset="0"/>
              </a:rPr>
            </a:br>
            <a:r>
              <a:rPr lang="en-US" sz="2200" b="1" dirty="0">
                <a:latin typeface="Bookman Old Style" panose="02050604050505020204" pitchFamily="18" charset="0"/>
              </a:rPr>
              <a:t>	Maria Rosina </a:t>
            </a:r>
            <a:r>
              <a:rPr lang="en-US" sz="2200" b="1" dirty="0" err="1">
                <a:latin typeface="Bookman Old Style" panose="02050604050505020204" pitchFamily="18" charset="0"/>
              </a:rPr>
              <a:t>Loechner</a:t>
            </a:r>
            <a:r>
              <a:rPr lang="en-US" sz="2200" b="1" dirty="0">
                <a:latin typeface="Bookman Old Style" panose="02050604050505020204" pitchFamily="18" charset="0"/>
              </a:rPr>
              <a:t>/</a:t>
            </a:r>
            <a:r>
              <a:rPr lang="en-US" sz="2200" b="1" dirty="0" err="1">
                <a:latin typeface="Bookman Old Style" panose="02050604050505020204" pitchFamily="18" charset="0"/>
              </a:rPr>
              <a:t>Loechnerin</a:t>
            </a:r>
            <a:r>
              <a:rPr lang="en-US" sz="2200" b="1" dirty="0">
                <a:latin typeface="Bookman Old Style" panose="02050604050505020204" pitchFamily="18" charset="0"/>
              </a:rPr>
              <a:t>/</a:t>
            </a:r>
            <a:r>
              <a:rPr lang="en-US" sz="2200" b="1" dirty="0" err="1">
                <a:latin typeface="Bookman Old Style" panose="02050604050505020204" pitchFamily="18" charset="0"/>
              </a:rPr>
              <a:t>Laicher</a:t>
            </a:r>
            <a:r>
              <a:rPr lang="en-US" sz="2200" b="1" dirty="0">
                <a:latin typeface="Bookman Old Style" panose="02050604050505020204" pitchFamily="18" charset="0"/>
              </a:rPr>
              <a:t> (b. Oct. 7, 1789 in </a:t>
            </a:r>
            <a:r>
              <a:rPr lang="en-US" sz="2200" b="1" dirty="0" err="1">
                <a:latin typeface="Bookman Old Style" panose="02050604050505020204" pitchFamily="18" charset="0"/>
              </a:rPr>
              <a:t>Kinsbach</a:t>
            </a:r>
            <a:r>
              <a:rPr lang="en-US" sz="2200" b="1" dirty="0">
                <a:latin typeface="Bookman Old Style" panose="02050604050505020204" pitchFamily="18" charset="0"/>
              </a:rPr>
              <a:t>—</a:t>
            </a:r>
            <a:br>
              <a:rPr lang="en-US" sz="2200" b="1" dirty="0">
                <a:latin typeface="Bookman Old Style" panose="02050604050505020204" pitchFamily="18" charset="0"/>
              </a:rPr>
            </a:br>
            <a:r>
              <a:rPr lang="en-US" sz="2200" b="1" dirty="0">
                <a:latin typeface="Bookman Old Style" panose="02050604050505020204" pitchFamily="18" charset="0"/>
              </a:rPr>
              <a:t>		d. Mar. 1, 1851 in </a:t>
            </a:r>
            <a:r>
              <a:rPr lang="en-US" sz="2200" b="1" dirty="0" err="1">
                <a:latin typeface="Bookman Old Style" panose="02050604050505020204" pitchFamily="18" charset="0"/>
              </a:rPr>
              <a:t>Heuchlingen</a:t>
            </a:r>
            <a:r>
              <a:rPr lang="en-US" sz="2200" b="1" dirty="0">
                <a:latin typeface="Bookman Old Style" panose="02050604050505020204" pitchFamily="18" charset="0"/>
              </a:rPr>
              <a:t>)</a:t>
            </a:r>
            <a:br>
              <a:rPr lang="en-US" sz="2200" b="1" dirty="0">
                <a:latin typeface="Bookman Old Style" panose="02050604050505020204" pitchFamily="18" charset="0"/>
              </a:rPr>
            </a:br>
            <a:r>
              <a:rPr lang="en-US" sz="2700" b="1" dirty="0">
                <a:latin typeface="Bookman Old Style" panose="02050604050505020204" pitchFamily="18" charset="0"/>
              </a:rPr>
              <a:t>		</a:t>
            </a:r>
            <a:r>
              <a:rPr lang="en-US" sz="2000" b="1" dirty="0">
                <a:latin typeface="Bookman Old Style" panose="02050604050505020204" pitchFamily="18" charset="0"/>
              </a:rPr>
              <a:t>Maria’s parents were Albrecht </a:t>
            </a:r>
            <a:r>
              <a:rPr lang="en-US" sz="2000" b="1" dirty="0" err="1">
                <a:latin typeface="Bookman Old Style" panose="02050604050505020204" pitchFamily="18" charset="0"/>
              </a:rPr>
              <a:t>Loechner</a:t>
            </a:r>
            <a:r>
              <a:rPr lang="en-US" sz="2000" b="1" dirty="0">
                <a:latin typeface="Bookman Old Style" panose="02050604050505020204" pitchFamily="18" charset="0"/>
              </a:rPr>
              <a:t> &amp; Eva Katharina Weiss.</a:t>
            </a:r>
            <a:br>
              <a:rPr lang="en-US" sz="2000" b="1" dirty="0">
                <a:latin typeface="Bookman Old Style" panose="02050604050505020204" pitchFamily="18" charset="0"/>
              </a:rPr>
            </a:br>
            <a:br>
              <a:rPr lang="en-US" sz="2700" b="1" dirty="0">
                <a:latin typeface="Bookman Old Style" panose="02050604050505020204" pitchFamily="18" charset="0"/>
              </a:rPr>
            </a:br>
            <a:r>
              <a:rPr lang="en-US" sz="2700" b="1" dirty="0">
                <a:latin typeface="Bookman Old Style" panose="02050604050505020204" pitchFamily="18" charset="0"/>
              </a:rPr>
              <a:t>	</a:t>
            </a:r>
            <a:r>
              <a:rPr lang="en-US" sz="2200" b="1" dirty="0">
                <a:latin typeface="Bookman Old Style" panose="02050604050505020204" pitchFamily="18" charset="0"/>
              </a:rPr>
              <a:t>Johann and Maria married on June 16, 1812 in </a:t>
            </a:r>
            <a:r>
              <a:rPr lang="en-US" sz="2200" b="1" dirty="0" err="1">
                <a:latin typeface="Bookman Old Style" panose="02050604050505020204" pitchFamily="18" charset="0"/>
              </a:rPr>
              <a:t>Kunzelbau</a:t>
            </a:r>
            <a:r>
              <a:rPr lang="en-US" sz="2200" b="1" dirty="0">
                <a:latin typeface="Bookman Old Style" panose="02050604050505020204" pitchFamily="18" charset="0"/>
              </a:rPr>
              <a:t>, Wurttemberg.</a:t>
            </a:r>
            <a:br>
              <a:rPr lang="en-US" sz="2200" b="1" dirty="0">
                <a:latin typeface="Bookman Old Style" panose="02050604050505020204" pitchFamily="18" charset="0"/>
              </a:rPr>
            </a:br>
            <a:br>
              <a:rPr lang="en-US" sz="2200" b="1" dirty="0">
                <a:latin typeface="Bookman Old Style" panose="02050604050505020204" pitchFamily="18" charset="0"/>
              </a:rPr>
            </a:br>
            <a:r>
              <a:rPr lang="en-US" sz="2200" b="1" dirty="0">
                <a:latin typeface="Bookman Old Style" panose="02050604050505020204" pitchFamily="18" charset="0"/>
              </a:rPr>
              <a:t>	Johann&amp; Maria Rosina’s children include:  </a:t>
            </a:r>
            <a:br>
              <a:rPr lang="en-US" sz="2200" b="1" dirty="0">
                <a:latin typeface="Bookman Old Style" panose="02050604050505020204" pitchFamily="18" charset="0"/>
              </a:rPr>
            </a:br>
            <a:r>
              <a:rPr lang="en-US" sz="2200" b="1" dirty="0">
                <a:latin typeface="Bookman Old Style" panose="02050604050505020204" pitchFamily="18" charset="0"/>
              </a:rPr>
              <a:t>		(1) Andreas </a:t>
            </a:r>
            <a:r>
              <a:rPr lang="en-US" sz="2200" b="1" dirty="0" err="1">
                <a:latin typeface="Bookman Old Style" panose="02050604050505020204" pitchFamily="18" charset="0"/>
              </a:rPr>
              <a:t>Knab</a:t>
            </a:r>
            <a:r>
              <a:rPr lang="en-US" sz="2200" b="1" dirty="0">
                <a:latin typeface="Bookman Old Style" panose="02050604050505020204" pitchFamily="18" charset="0"/>
              </a:rPr>
              <a:t> (b. Nov. 7, 1814—d. </a:t>
            </a:r>
            <a:r>
              <a:rPr lang="en-US" sz="2200" b="1" dirty="0" err="1">
                <a:latin typeface="Bookman Old Style" panose="02050604050505020204" pitchFamily="18" charset="0"/>
              </a:rPr>
              <a:t>unk</a:t>
            </a:r>
            <a:r>
              <a:rPr lang="en-US" sz="2200" b="1" dirty="0">
                <a:latin typeface="Bookman Old Style" panose="02050604050505020204" pitchFamily="18" charset="0"/>
              </a:rPr>
              <a:t>.)</a:t>
            </a:r>
            <a:br>
              <a:rPr lang="en-US" sz="2200" b="1" dirty="0">
                <a:latin typeface="Bookman Old Style" panose="02050604050505020204" pitchFamily="18" charset="0"/>
              </a:rPr>
            </a:br>
            <a:r>
              <a:rPr lang="en-US" sz="2200" b="1" dirty="0">
                <a:latin typeface="Bookman Old Style" panose="02050604050505020204" pitchFamily="18" charset="0"/>
              </a:rPr>
              <a:t>		(2) Johann Christoph </a:t>
            </a:r>
            <a:r>
              <a:rPr lang="en-US" sz="2200" b="1" dirty="0" err="1">
                <a:latin typeface="Bookman Old Style" panose="02050604050505020204" pitchFamily="18" charset="0"/>
              </a:rPr>
              <a:t>Knab</a:t>
            </a:r>
            <a:r>
              <a:rPr lang="en-US" sz="2200" b="1" dirty="0">
                <a:latin typeface="Bookman Old Style" panose="02050604050505020204" pitchFamily="18" charset="0"/>
              </a:rPr>
              <a:t>, Jr. (b. July 18, 1817—d. 1904)</a:t>
            </a:r>
            <a:br>
              <a:rPr lang="en-US" sz="2200" b="1" dirty="0">
                <a:latin typeface="Bookman Old Style" panose="02050604050505020204" pitchFamily="18" charset="0"/>
              </a:rPr>
            </a:br>
            <a:r>
              <a:rPr lang="en-US" sz="2200" b="1" dirty="0">
                <a:latin typeface="Bookman Old Style" panose="02050604050505020204" pitchFamily="18" charset="0"/>
              </a:rPr>
              <a:t>	    	(3) Johann Heinrich Michael </a:t>
            </a:r>
            <a:r>
              <a:rPr lang="en-US" sz="2200" b="1" dirty="0" err="1">
                <a:latin typeface="Bookman Old Style" panose="02050604050505020204" pitchFamily="18" charset="0"/>
              </a:rPr>
              <a:t>Knab</a:t>
            </a:r>
            <a:r>
              <a:rPr lang="en-US" sz="2200" b="1" dirty="0">
                <a:latin typeface="Bookman Old Style" panose="02050604050505020204" pitchFamily="18" charset="0"/>
              </a:rPr>
              <a:t> (b. May 18, 1824—d. Nov. 4, 1824)</a:t>
            </a:r>
            <a:br>
              <a:rPr lang="en-US" sz="2200" b="1" dirty="0">
                <a:latin typeface="Bookman Old Style" panose="02050604050505020204" pitchFamily="18" charset="0"/>
              </a:rPr>
            </a:br>
            <a:r>
              <a:rPr lang="en-US" sz="1800" b="1" dirty="0">
                <a:latin typeface="Bookman Old Style" panose="02050604050505020204" pitchFamily="18" charset="0"/>
              </a:rPr>
              <a:t>All three children of Johann Christoph </a:t>
            </a:r>
            <a:r>
              <a:rPr lang="en-US" sz="1800" b="1" dirty="0" err="1">
                <a:latin typeface="Bookman Old Style" panose="02050604050505020204" pitchFamily="18" charset="0"/>
              </a:rPr>
              <a:t>Knab</a:t>
            </a:r>
            <a:r>
              <a:rPr lang="en-US" sz="1800" b="1" dirty="0">
                <a:latin typeface="Bookman Old Style" panose="02050604050505020204" pitchFamily="18" charset="0"/>
              </a:rPr>
              <a:t> &amp; Maria Rosina were born in the county of  </a:t>
            </a:r>
            <a:r>
              <a:rPr lang="en-US" sz="1800" b="1" dirty="0" err="1">
                <a:latin typeface="Bookman Old Style" panose="02050604050505020204" pitchFamily="18" charset="0"/>
              </a:rPr>
              <a:t>Gerabronn</a:t>
            </a:r>
            <a:r>
              <a:rPr lang="en-US" sz="1800" b="1" dirty="0">
                <a:latin typeface="Bookman Old Style" panose="02050604050505020204" pitchFamily="18" charset="0"/>
              </a:rPr>
              <a:t>, town of </a:t>
            </a:r>
            <a:r>
              <a:rPr lang="en-US" sz="1800" b="1" dirty="0" err="1">
                <a:latin typeface="Bookman Old Style" panose="02050604050505020204" pitchFamily="18" charset="0"/>
              </a:rPr>
              <a:t>Herrentierbach</a:t>
            </a:r>
            <a:r>
              <a:rPr lang="en-US" sz="1800" b="1" dirty="0">
                <a:latin typeface="Bookman Old Style" panose="02050604050505020204" pitchFamily="18" charset="0"/>
              </a:rPr>
              <a:t>, </a:t>
            </a:r>
            <a:r>
              <a:rPr lang="en-US" sz="1800" b="1" dirty="0" err="1">
                <a:latin typeface="Bookman Old Style" panose="02050604050505020204" pitchFamily="18" charset="0"/>
              </a:rPr>
              <a:t>Kirchberg</a:t>
            </a:r>
            <a:r>
              <a:rPr lang="en-US" sz="1800" b="1" dirty="0">
                <a:latin typeface="Bookman Old Style" panose="02050604050505020204" pitchFamily="18" charset="0"/>
              </a:rPr>
              <a:t> u. </a:t>
            </a:r>
            <a:r>
              <a:rPr lang="en-US" sz="1800" b="1" dirty="0" err="1">
                <a:latin typeface="Bookman Old Style" panose="02050604050505020204" pitchFamily="18" charset="0"/>
              </a:rPr>
              <a:t>Oa</a:t>
            </a:r>
            <a:r>
              <a:rPr lang="en-US" sz="1800" b="1" dirty="0">
                <a:latin typeface="Bookman Old Style" panose="02050604050505020204" pitchFamily="18" charset="0"/>
              </a:rPr>
              <a:t>, in the state of Wurttemberg.</a:t>
            </a:r>
            <a:r>
              <a:rPr lang="en-US" sz="2400" b="1" dirty="0">
                <a:latin typeface="Bookman Old Style" panose="02050604050505020204" pitchFamily="18" charset="0"/>
              </a:rPr>
              <a:t> </a:t>
            </a:r>
            <a:br>
              <a:rPr lang="en-US" sz="2400" b="1" dirty="0">
                <a:latin typeface="Bookman Old Style" panose="02050604050505020204" pitchFamily="18" charset="0"/>
              </a:rPr>
            </a:br>
            <a:br>
              <a:rPr lang="en-US" sz="2400" b="1" dirty="0">
                <a:latin typeface="Bookman Old Style" panose="02050604050505020204" pitchFamily="18" charset="0"/>
              </a:rPr>
            </a:br>
            <a:r>
              <a:rPr lang="en-US" sz="2400" b="1" dirty="0">
                <a:latin typeface="Bookman Old Style" panose="02050604050505020204" pitchFamily="18" charset="0"/>
              </a:rPr>
              <a:t>	Johann Christoph (John) </a:t>
            </a:r>
            <a:r>
              <a:rPr lang="en-US" sz="2400" b="1" dirty="0" err="1">
                <a:latin typeface="Bookman Old Style" panose="02050604050505020204" pitchFamily="18" charset="0"/>
              </a:rPr>
              <a:t>Knab</a:t>
            </a:r>
            <a:r>
              <a:rPr lang="en-US" sz="2400" b="1" dirty="0">
                <a:latin typeface="Bookman Old Style" panose="02050604050505020204" pitchFamily="18" charset="0"/>
              </a:rPr>
              <a:t>, Jr.’s paternal grandparents were:</a:t>
            </a:r>
            <a:br>
              <a:rPr lang="en-US" sz="2400" b="1" dirty="0">
                <a:latin typeface="Bookman Old Style" panose="02050604050505020204" pitchFamily="18" charset="0"/>
              </a:rPr>
            </a:br>
            <a:br>
              <a:rPr lang="en-US" sz="2400" b="1" dirty="0">
                <a:latin typeface="Bookman Old Style" panose="02050604050505020204" pitchFamily="18" charset="0"/>
              </a:rPr>
            </a:br>
            <a:r>
              <a:rPr lang="en-US" sz="2200" b="1" dirty="0">
                <a:latin typeface="Bookman Old Style" panose="02050604050505020204" pitchFamily="18" charset="0"/>
              </a:rPr>
              <a:t>Christian/Christof  Friedrich </a:t>
            </a:r>
            <a:r>
              <a:rPr lang="en-US" sz="2200" b="1" dirty="0" err="1">
                <a:latin typeface="Bookman Old Style" panose="02050604050505020204" pitchFamily="18" charset="0"/>
              </a:rPr>
              <a:t>Knab</a:t>
            </a:r>
            <a:r>
              <a:rPr lang="en-US" sz="2200" b="1" dirty="0">
                <a:latin typeface="Bookman Old Style" panose="02050604050505020204" pitchFamily="18" charset="0"/>
              </a:rPr>
              <a:t> (dates </a:t>
            </a:r>
            <a:r>
              <a:rPr lang="en-US" sz="2200" b="1" dirty="0" err="1">
                <a:latin typeface="Bookman Old Style" panose="02050604050505020204" pitchFamily="18" charset="0"/>
              </a:rPr>
              <a:t>unk</a:t>
            </a:r>
            <a:r>
              <a:rPr lang="en-US" sz="2200" b="1" dirty="0">
                <a:latin typeface="Bookman Old Style" panose="02050604050505020204" pitchFamily="18" charset="0"/>
              </a:rPr>
              <a:t>.) &amp; Anna Dorothea </a:t>
            </a:r>
            <a:r>
              <a:rPr lang="en-US" sz="2200" b="1" dirty="0" err="1">
                <a:latin typeface="Bookman Old Style" panose="02050604050505020204" pitchFamily="18" charset="0"/>
              </a:rPr>
              <a:t>Knab</a:t>
            </a:r>
            <a:r>
              <a:rPr lang="en-US" sz="2200" b="1" dirty="0">
                <a:latin typeface="Bookman Old Style" panose="02050604050505020204" pitchFamily="18" charset="0"/>
              </a:rPr>
              <a:t> (dates </a:t>
            </a:r>
            <a:r>
              <a:rPr lang="en-US" sz="2200" b="1" dirty="0" err="1">
                <a:latin typeface="Bookman Old Style" panose="02050604050505020204" pitchFamily="18" charset="0"/>
              </a:rPr>
              <a:t>unk</a:t>
            </a:r>
            <a:r>
              <a:rPr lang="en-US" sz="2200" b="1" dirty="0">
                <a:latin typeface="Bookman Old Style" panose="02050604050505020204" pitchFamily="18" charset="0"/>
              </a:rPr>
              <a:t>.)</a:t>
            </a:r>
            <a:br>
              <a:rPr lang="en-US" sz="2200" b="1" dirty="0">
                <a:latin typeface="Bookman Old Style" panose="02050604050505020204" pitchFamily="18" charset="0"/>
              </a:rPr>
            </a:br>
            <a:r>
              <a:rPr lang="en-US" sz="2000" b="1" dirty="0">
                <a:latin typeface="Bookman Old Style" panose="02050604050505020204" pitchFamily="18" charset="0"/>
              </a:rPr>
              <a:t> 	Christian and Anna Dorothea’s children included:</a:t>
            </a:r>
            <a:br>
              <a:rPr lang="en-US" sz="2000" b="1" dirty="0">
                <a:latin typeface="Bookman Old Style" panose="02050604050505020204" pitchFamily="18" charset="0"/>
              </a:rPr>
            </a:br>
            <a:r>
              <a:rPr lang="en-US" sz="2000" b="1" dirty="0">
                <a:latin typeface="Bookman Old Style" panose="02050604050505020204" pitchFamily="18" charset="0"/>
              </a:rPr>
              <a:t>		(1) Magdalena </a:t>
            </a:r>
            <a:r>
              <a:rPr lang="en-US" sz="2000" b="1" dirty="0" err="1">
                <a:latin typeface="Bookman Old Style" panose="02050604050505020204" pitchFamily="18" charset="0"/>
              </a:rPr>
              <a:t>Philippina</a:t>
            </a:r>
            <a:r>
              <a:rPr lang="en-US" sz="2000" b="1" dirty="0">
                <a:latin typeface="Bookman Old Style" panose="02050604050505020204" pitchFamily="18" charset="0"/>
              </a:rPr>
              <a:t> (b. in </a:t>
            </a:r>
            <a:r>
              <a:rPr lang="en-US" sz="2000" b="1" dirty="0" err="1">
                <a:latin typeface="Bookman Old Style" panose="02050604050505020204" pitchFamily="18" charset="0"/>
              </a:rPr>
              <a:t>Pfedelbach</a:t>
            </a:r>
            <a:r>
              <a:rPr lang="en-US" sz="2000" b="1" dirty="0">
                <a:latin typeface="Bookman Old Style" panose="02050604050505020204" pitchFamily="18" charset="0"/>
              </a:rPr>
              <a:t>, state of Wurttemberg)</a:t>
            </a:r>
            <a:br>
              <a:rPr lang="en-US" sz="2000" b="1" dirty="0">
                <a:latin typeface="Bookman Old Style" panose="02050604050505020204" pitchFamily="18" charset="0"/>
              </a:rPr>
            </a:br>
            <a:r>
              <a:rPr lang="en-US" sz="2000" b="1" dirty="0">
                <a:latin typeface="Bookman Old Style" panose="02050604050505020204" pitchFamily="18" charset="0"/>
              </a:rPr>
              <a:t>		(2) Johann Christoph (b. Mar. 7, 1783—d. 1859)</a:t>
            </a:r>
            <a:br>
              <a:rPr lang="en-US" sz="2000" b="1" dirty="0">
                <a:latin typeface="Bookman Old Style" panose="02050604050505020204" pitchFamily="18" charset="0"/>
              </a:rPr>
            </a:br>
            <a:br>
              <a:rPr lang="en-US" sz="2000" b="1" dirty="0">
                <a:latin typeface="Bookman Old Style" panose="02050604050505020204" pitchFamily="18" charset="0"/>
              </a:rPr>
            </a:br>
            <a:endParaRPr lang="en-US" sz="1600" b="1" dirty="0">
              <a:latin typeface="Bookman Old Style" panose="02050604050505020204" pitchFamily="18" charset="0"/>
            </a:endParaRPr>
          </a:p>
        </p:txBody>
      </p:sp>
    </p:spTree>
    <p:extLst>
      <p:ext uri="{BB962C8B-B14F-4D97-AF65-F5344CB8AC3E}">
        <p14:creationId xmlns:p14="http://schemas.microsoft.com/office/powerpoint/2010/main" val="378032319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4644" y="331568"/>
            <a:ext cx="10371356" cy="6272431"/>
          </a:xfrm>
        </p:spPr>
        <p:txBody>
          <a:bodyPr>
            <a:normAutofit fontScale="90000"/>
          </a:bodyPr>
          <a:lstStyle/>
          <a:p>
            <a:pPr algn="ct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r>
              <a:rPr lang="en-US" sz="2700" b="1" dirty="0">
                <a:latin typeface="Bookman Old Style" panose="02050604050505020204" pitchFamily="18" charset="0"/>
              </a:rPr>
              <a:t>Johann Christoph (John) </a:t>
            </a:r>
            <a:r>
              <a:rPr lang="en-US" sz="2700" b="1" dirty="0" err="1">
                <a:latin typeface="Bookman Old Style" panose="02050604050505020204" pitchFamily="18" charset="0"/>
              </a:rPr>
              <a:t>Knab</a:t>
            </a:r>
            <a:r>
              <a:rPr lang="en-US" sz="2700" b="1" dirty="0">
                <a:latin typeface="Bookman Old Style" panose="02050604050505020204" pitchFamily="18" charset="0"/>
              </a:rPr>
              <a:t>, Jr. (1817-1904)</a:t>
            </a:r>
            <a:br>
              <a:rPr lang="en-US" sz="2700" b="1" dirty="0">
                <a:latin typeface="Bookman Old Style" panose="02050604050505020204" pitchFamily="18" charset="0"/>
              </a:rPr>
            </a:br>
            <a:r>
              <a:rPr lang="en-US" sz="1800" b="1" dirty="0">
                <a:latin typeface="Bookman Old Style" panose="02050604050505020204" pitchFamily="18" charset="0"/>
              </a:rPr>
              <a:t>and</a:t>
            </a:r>
            <a:br>
              <a:rPr lang="en-US" sz="2000" b="1" dirty="0">
                <a:latin typeface="Bookman Old Style" panose="02050604050505020204" pitchFamily="18" charset="0"/>
              </a:rPr>
            </a:br>
            <a:r>
              <a:rPr lang="en-US" sz="2700" b="1" dirty="0">
                <a:latin typeface="Bookman Old Style" panose="02050604050505020204" pitchFamily="18" charset="0"/>
              </a:rPr>
              <a:t>(Eva) Maria Schott (May 30, 1826-Apr. 10, 1894)</a:t>
            </a:r>
            <a:br>
              <a:rPr lang="en-US" sz="2700" b="1" dirty="0">
                <a:latin typeface="Bookman Old Style" panose="02050604050505020204" pitchFamily="18" charset="0"/>
              </a:rPr>
            </a:br>
            <a:br>
              <a:rPr lang="en-US" sz="2400" b="1" dirty="0">
                <a:latin typeface="Bookman Old Style" panose="02050604050505020204" pitchFamily="18" charset="0"/>
              </a:rPr>
            </a:br>
            <a:br>
              <a:rPr lang="en-US" sz="2200" b="1" dirty="0">
                <a:latin typeface="Bookman Old Style" panose="02050604050505020204" pitchFamily="18" charset="0"/>
              </a:rPr>
            </a:br>
            <a:r>
              <a:rPr lang="en-US" sz="2200" b="1" dirty="0">
                <a:latin typeface="Bookman Old Style" panose="02050604050505020204" pitchFamily="18" charset="0"/>
              </a:rPr>
              <a:t>About 1846-47, Maria married Johann Christoph (John) </a:t>
            </a:r>
            <a:r>
              <a:rPr lang="en-US" sz="2200" b="1" dirty="0" err="1">
                <a:latin typeface="Bookman Old Style" panose="02050604050505020204" pitchFamily="18" charset="0"/>
              </a:rPr>
              <a:t>Knab</a:t>
            </a:r>
            <a:r>
              <a:rPr lang="en-US" sz="2200" b="1" dirty="0">
                <a:latin typeface="Bookman Old Style" panose="02050604050505020204" pitchFamily="18" charset="0"/>
              </a:rPr>
              <a:t>, Jr.</a:t>
            </a:r>
            <a:br>
              <a:rPr lang="en-US" sz="2200" b="1" dirty="0">
                <a:latin typeface="Bookman Old Style" panose="02050604050505020204" pitchFamily="18" charset="0"/>
              </a:rPr>
            </a:br>
            <a:r>
              <a:rPr lang="en-US" sz="2200" b="1" dirty="0">
                <a:latin typeface="Bookman Old Style" panose="02050604050505020204" pitchFamily="18" charset="0"/>
              </a:rPr>
              <a:t> </a:t>
            </a:r>
            <a:br>
              <a:rPr lang="en-US" sz="2200" b="1" dirty="0">
                <a:latin typeface="Bookman Old Style" panose="02050604050505020204" pitchFamily="18" charset="0"/>
              </a:rPr>
            </a:br>
            <a:r>
              <a:rPr lang="en-US" sz="2200" b="1" dirty="0">
                <a:latin typeface="Bookman Old Style" panose="02050604050505020204" pitchFamily="18" charset="0"/>
              </a:rPr>
              <a:t>Sometime between 1845-47, he emigrated to Canada with his brother Heinrich &amp; his sister(?).  There is no indication in Wurttemberg documents that they traveled with the Georg Michael Schott family who emigrated in 1847.</a:t>
            </a:r>
            <a:br>
              <a:rPr lang="en-US" sz="2200" b="1" dirty="0">
                <a:latin typeface="Bookman Old Style" panose="02050604050505020204" pitchFamily="18" charset="0"/>
              </a:rPr>
            </a:br>
            <a:br>
              <a:rPr lang="en-US" sz="2200" b="1" dirty="0">
                <a:latin typeface="Bookman Old Style" panose="02050604050505020204" pitchFamily="18" charset="0"/>
              </a:rPr>
            </a:br>
            <a:r>
              <a:rPr lang="en-US" sz="2200" b="1" dirty="0">
                <a:latin typeface="Bookman Old Style" panose="02050604050505020204" pitchFamily="18" charset="0"/>
              </a:rPr>
              <a:t>On Dec. 3, 1847, their oldest surviving child Magdalena was born in Canada.</a:t>
            </a:r>
            <a:br>
              <a:rPr lang="en-US" sz="2200" b="1" dirty="0">
                <a:latin typeface="Bookman Old Style" panose="02050604050505020204" pitchFamily="18" charset="0"/>
              </a:rPr>
            </a:br>
            <a:br>
              <a:rPr lang="en-US" sz="2000" b="1" dirty="0">
                <a:latin typeface="Bookman Old Style" panose="02050604050505020204" pitchFamily="18" charset="0"/>
              </a:rPr>
            </a:br>
            <a:r>
              <a:rPr lang="en-US" sz="2200" b="1" dirty="0">
                <a:latin typeface="Bookman Old Style" panose="02050604050505020204" pitchFamily="18" charset="0"/>
              </a:rPr>
              <a:t>In 1848, Johann &amp; Maria Schott </a:t>
            </a:r>
            <a:r>
              <a:rPr lang="en-US" sz="2200" b="1" dirty="0" err="1">
                <a:latin typeface="Bookman Old Style" panose="02050604050505020204" pitchFamily="18" charset="0"/>
              </a:rPr>
              <a:t>Knab</a:t>
            </a:r>
            <a:r>
              <a:rPr lang="en-US" sz="2200" b="1" dirty="0">
                <a:latin typeface="Bookman Old Style" panose="02050604050505020204" pitchFamily="18" charset="0"/>
              </a:rPr>
              <a:t> moved to Milwaukee WI and then to a farm in the Town of Herman in Dodge County WI.</a:t>
            </a:r>
            <a:br>
              <a:rPr lang="en-US" sz="22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 </a:t>
            </a:r>
          </a:p>
        </p:txBody>
      </p:sp>
      <p:pic>
        <p:nvPicPr>
          <p:cNvPr id="3" name="Picture 2"/>
          <p:cNvPicPr>
            <a:picLocks noChangeAspect="1"/>
          </p:cNvPicPr>
          <p:nvPr/>
        </p:nvPicPr>
        <p:blipFill>
          <a:blip r:embed="rId2"/>
          <a:stretch>
            <a:fillRect/>
          </a:stretch>
        </p:blipFill>
        <p:spPr>
          <a:xfrm>
            <a:off x="804645" y="331569"/>
            <a:ext cx="1317012" cy="1946359"/>
          </a:xfrm>
          <a:prstGeom prst="rect">
            <a:avLst/>
          </a:prstGeom>
        </p:spPr>
      </p:pic>
      <p:pic>
        <p:nvPicPr>
          <p:cNvPr id="4" name="Picture 3"/>
          <p:cNvPicPr>
            <a:picLocks noChangeAspect="1"/>
          </p:cNvPicPr>
          <p:nvPr/>
        </p:nvPicPr>
        <p:blipFill>
          <a:blip r:embed="rId3"/>
          <a:stretch>
            <a:fillRect/>
          </a:stretch>
        </p:blipFill>
        <p:spPr>
          <a:xfrm>
            <a:off x="10058685" y="331569"/>
            <a:ext cx="1348601" cy="1946359"/>
          </a:xfrm>
          <a:prstGeom prst="rect">
            <a:avLst/>
          </a:prstGeom>
        </p:spPr>
      </p:pic>
    </p:spTree>
    <p:extLst>
      <p:ext uri="{BB962C8B-B14F-4D97-AF65-F5344CB8AC3E}">
        <p14:creationId xmlns:p14="http://schemas.microsoft.com/office/powerpoint/2010/main" val="126004849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6039" y="365125"/>
            <a:ext cx="10553700" cy="5857875"/>
          </a:xfrm>
        </p:spPr>
        <p:txBody>
          <a:bodyPr>
            <a:normAutofit/>
          </a:bodyPr>
          <a:lstStyle/>
          <a:p>
            <a:r>
              <a:rPr lang="en-US" sz="2000" b="1" dirty="0">
                <a:latin typeface="Bookman Old Style" panose="02050604050505020204" pitchFamily="18" charset="0"/>
              </a:rPr>
              <a:t>Johann Christoph (John) </a:t>
            </a:r>
            <a:r>
              <a:rPr lang="en-US" sz="2000" b="1" dirty="0" err="1">
                <a:latin typeface="Bookman Old Style" panose="02050604050505020204" pitchFamily="18" charset="0"/>
              </a:rPr>
              <a:t>Knab</a:t>
            </a:r>
            <a:r>
              <a:rPr lang="en-US" sz="2000" b="1" dirty="0">
                <a:latin typeface="Bookman Old Style" panose="02050604050505020204" pitchFamily="18" charset="0"/>
              </a:rPr>
              <a:t>, Jr. &amp; Maria Schott </a:t>
            </a:r>
            <a:r>
              <a:rPr lang="en-US" sz="2000" b="1" dirty="0" err="1">
                <a:latin typeface="Bookman Old Style" panose="02050604050505020204" pitchFamily="18" charset="0"/>
              </a:rPr>
              <a:t>Knab</a:t>
            </a:r>
            <a:r>
              <a:rPr lang="en-US" sz="2000" b="1" dirty="0">
                <a:latin typeface="Bookman Old Style" panose="02050604050505020204" pitchFamily="18" charset="0"/>
              </a:rPr>
              <a:t> had eleven children, 9 born in the Town of Herman, Dodge County, WI. </a:t>
            </a:r>
            <a:br>
              <a:rPr lang="en-US" sz="2000" b="1" dirty="0">
                <a:latin typeface="Bookman Old Style" panose="02050604050505020204" pitchFamily="18" charset="0"/>
              </a:rPr>
            </a:br>
            <a:r>
              <a:rPr lang="en-US" sz="2400" b="1" dirty="0">
                <a:latin typeface="Bookman Old Style" panose="02050604050505020204" pitchFamily="18" charset="0"/>
              </a:rPr>
              <a:t>	</a:t>
            </a:r>
            <a:br>
              <a:rPr lang="en-US" sz="2400" b="1" dirty="0">
                <a:latin typeface="Bookman Old Style" panose="02050604050505020204" pitchFamily="18" charset="0"/>
              </a:rPr>
            </a:br>
            <a:r>
              <a:rPr lang="en-US" sz="2400" b="1" dirty="0">
                <a:latin typeface="Bookman Old Style" panose="02050604050505020204" pitchFamily="18" charset="0"/>
              </a:rPr>
              <a:t>	</a:t>
            </a:r>
            <a:r>
              <a:rPr lang="en-US" sz="1800" b="1" dirty="0">
                <a:latin typeface="Bookman Old Style" panose="02050604050505020204" pitchFamily="18" charset="0"/>
              </a:rPr>
              <a:t>(1) </a:t>
            </a:r>
            <a:r>
              <a:rPr lang="en-US" sz="2000" b="1" dirty="0">
                <a:latin typeface="Bookman Old Style" panose="02050604050505020204" pitchFamily="18" charset="0"/>
              </a:rPr>
              <a:t>Baby </a:t>
            </a:r>
            <a:r>
              <a:rPr lang="en-US" sz="2000" b="1" dirty="0" err="1">
                <a:latin typeface="Bookman Old Style" panose="02050604050505020204" pitchFamily="18" charset="0"/>
              </a:rPr>
              <a:t>Knab</a:t>
            </a:r>
            <a:r>
              <a:rPr lang="en-US" sz="2000" b="1" dirty="0">
                <a:latin typeface="Bookman Old Style" panose="02050604050505020204" pitchFamily="18" charset="0"/>
              </a:rPr>
              <a:t> d. as infant </a:t>
            </a:r>
            <a:br>
              <a:rPr lang="en-US" sz="2000" b="1" dirty="0">
                <a:latin typeface="Bookman Old Style" panose="02050604050505020204" pitchFamily="18" charset="0"/>
              </a:rPr>
            </a:br>
            <a:r>
              <a:rPr lang="en-US" sz="2000" b="1" dirty="0">
                <a:latin typeface="Bookman Old Style" panose="02050604050505020204" pitchFamily="18" charset="0"/>
              </a:rPr>
              <a:t>	(2) Magdalena (b. Dec. 3, 1847 in Canada—d. Oct. 30, 1933)</a:t>
            </a:r>
            <a:br>
              <a:rPr lang="en-US" sz="2000" b="1" dirty="0">
                <a:latin typeface="Bookman Old Style" panose="02050604050505020204" pitchFamily="18" charset="0"/>
              </a:rPr>
            </a:br>
            <a:r>
              <a:rPr lang="en-US" sz="2000" b="1" dirty="0">
                <a:latin typeface="Bookman Old Style" panose="02050604050505020204" pitchFamily="18" charset="0"/>
              </a:rPr>
              <a:t>	(3) Carolina (b. Oct. 5, 1849—d. Nov. 13, 1924)</a:t>
            </a:r>
            <a:br>
              <a:rPr lang="en-US" sz="2000" b="1" dirty="0">
                <a:latin typeface="Bookman Old Style" panose="02050604050505020204" pitchFamily="18" charset="0"/>
              </a:rPr>
            </a:br>
            <a:r>
              <a:rPr lang="en-US" sz="2000" b="1" dirty="0">
                <a:latin typeface="Bookman Old Style" panose="02050604050505020204" pitchFamily="18" charset="0"/>
              </a:rPr>
              <a:t>	(4) Maria  (b. Dec. 24, 1851—d. Dec. 21, 1945)</a:t>
            </a:r>
            <a:br>
              <a:rPr lang="en-US" sz="2000" b="1" dirty="0">
                <a:latin typeface="Bookman Old Style" panose="02050604050505020204" pitchFamily="18" charset="0"/>
              </a:rPr>
            </a:br>
            <a:r>
              <a:rPr lang="en-US" sz="2000" b="1" dirty="0">
                <a:latin typeface="Bookman Old Style" panose="02050604050505020204" pitchFamily="18" charset="0"/>
              </a:rPr>
              <a:t>	(5) Barbara  (b. Mar. 17, 1854—d. Apr. 9, 1862)</a:t>
            </a:r>
            <a:br>
              <a:rPr lang="en-US" sz="2000" b="1" dirty="0">
                <a:latin typeface="Bookman Old Style" panose="02050604050505020204" pitchFamily="18" charset="0"/>
              </a:rPr>
            </a:br>
            <a:r>
              <a:rPr lang="en-US" sz="2000" b="1" dirty="0">
                <a:latin typeface="Bookman Old Style" panose="02050604050505020204" pitchFamily="18" charset="0"/>
              </a:rPr>
              <a:t>	(6) George (b. Mar. 11, 1856—d. Oct. 28, 1940)</a:t>
            </a:r>
            <a:br>
              <a:rPr lang="en-US" sz="2000" b="1" dirty="0">
                <a:latin typeface="Bookman Old Style" panose="02050604050505020204" pitchFamily="18" charset="0"/>
              </a:rPr>
            </a:br>
            <a:r>
              <a:rPr lang="en-US" sz="2000" b="1" dirty="0">
                <a:latin typeface="Bookman Old Style" panose="02050604050505020204" pitchFamily="18" charset="0"/>
              </a:rPr>
              <a:t>	(7) Sophia  (b. Apr. 25, 1858—d. Dec. 7, 1887)</a:t>
            </a:r>
            <a:br>
              <a:rPr lang="en-US" sz="2000" b="1" dirty="0">
                <a:latin typeface="Bookman Old Style" panose="02050604050505020204" pitchFamily="18" charset="0"/>
              </a:rPr>
            </a:br>
            <a:r>
              <a:rPr lang="en-US" sz="2000" b="1" dirty="0">
                <a:latin typeface="Bookman Old Style" panose="02050604050505020204" pitchFamily="18" charset="0"/>
              </a:rPr>
              <a:t>	(8) Margaret  (b. Mar. 20, 1860—d. Dec. 8,1914)</a:t>
            </a:r>
            <a:br>
              <a:rPr lang="en-US" sz="2000" b="1" dirty="0">
                <a:latin typeface="Bookman Old Style" panose="02050604050505020204" pitchFamily="18" charset="0"/>
              </a:rPr>
            </a:br>
            <a:r>
              <a:rPr lang="en-US" sz="2000" b="1" dirty="0">
                <a:latin typeface="Bookman Old Style" panose="02050604050505020204" pitchFamily="18" charset="0"/>
              </a:rPr>
              <a:t>	(9) John George (b. July 22, 1862—d. Aug. 25, 1923)</a:t>
            </a:r>
            <a:br>
              <a:rPr lang="en-US" sz="2000" b="1" dirty="0">
                <a:latin typeface="Bookman Old Style" panose="02050604050505020204" pitchFamily="18" charset="0"/>
              </a:rPr>
            </a:br>
            <a:r>
              <a:rPr lang="en-US" sz="2000" b="1" dirty="0">
                <a:latin typeface="Bookman Old Style" panose="02050604050505020204" pitchFamily="18" charset="0"/>
              </a:rPr>
              <a:t>	(10) John Michael (b. July 22, 1862—d. July 22, 1862)</a:t>
            </a:r>
            <a:br>
              <a:rPr lang="en-US" sz="2000" b="1" dirty="0">
                <a:latin typeface="Bookman Old Style" panose="02050604050505020204" pitchFamily="18" charset="0"/>
              </a:rPr>
            </a:br>
            <a:r>
              <a:rPr lang="en-US" sz="2000" b="1" dirty="0">
                <a:latin typeface="Bookman Old Style" panose="02050604050505020204" pitchFamily="18" charset="0"/>
              </a:rPr>
              <a:t>	(11) Heinrich (Henry)  (b. July 12, 1864—d. Oct. 12, 1913)</a:t>
            </a:r>
            <a:br>
              <a:rPr lang="en-US" sz="2000" b="1" dirty="0">
                <a:latin typeface="Bookman Old Style" panose="02050604050505020204" pitchFamily="18" charset="0"/>
              </a:rPr>
            </a:br>
            <a:br>
              <a:rPr lang="en-US" sz="2400" b="1" dirty="0">
                <a:latin typeface="Bookman Old Style" panose="02050604050505020204" pitchFamily="18" charset="0"/>
              </a:rPr>
            </a:br>
            <a:r>
              <a:rPr lang="en-US" sz="2000" b="1" dirty="0">
                <a:latin typeface="Bookman Old Style" panose="02050604050505020204" pitchFamily="18" charset="0"/>
              </a:rPr>
              <a:t>Johann  became a citizen on March 28, 1860.</a:t>
            </a:r>
            <a:br>
              <a:rPr lang="en-US" sz="2000" b="1" dirty="0">
                <a:latin typeface="Bookman Old Style" panose="02050604050505020204" pitchFamily="18" charset="0"/>
              </a:rPr>
            </a:br>
            <a:endParaRPr lang="en-US" sz="2000" dirty="0"/>
          </a:p>
        </p:txBody>
      </p:sp>
    </p:spTree>
    <p:extLst>
      <p:ext uri="{BB962C8B-B14F-4D97-AF65-F5344CB8AC3E}">
        <p14:creationId xmlns:p14="http://schemas.microsoft.com/office/powerpoint/2010/main" val="1566709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1218"/>
            <a:ext cx="12191999" cy="6565142"/>
          </a:xfrm>
        </p:spPr>
        <p:txBody>
          <a:bodyPr>
            <a:normAutofit fontScale="90000"/>
          </a:bodyPr>
          <a:lstStyle/>
          <a:p>
            <a:pPr algn="ct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br>
              <a:rPr lang="en-US" sz="2400" b="1" dirty="0">
                <a:latin typeface="Bookman Old Style" panose="02050604050505020204" pitchFamily="18" charset="0"/>
              </a:rPr>
            </a:br>
            <a:r>
              <a:rPr lang="en-US" sz="2400" b="1" dirty="0">
                <a:latin typeface="Bookman Old Style" panose="02050604050505020204" pitchFamily="18" charset="0"/>
              </a:rPr>
              <a:t>(Carl) August Wilhelm Beyer (1837-1900)</a:t>
            </a:r>
            <a:br>
              <a:rPr lang="en-US" sz="2400" b="1" dirty="0">
                <a:latin typeface="Bookman Old Style" panose="02050604050505020204" pitchFamily="18" charset="0"/>
              </a:rPr>
            </a:br>
            <a:r>
              <a:rPr lang="en-US" sz="2000" b="1" dirty="0">
                <a:latin typeface="Bookman Old Style" panose="02050604050505020204" pitchFamily="18" charset="0"/>
              </a:rPr>
              <a:t>Third child of Wilhelm Carl Beyer &amp; Maria Louisa </a:t>
            </a:r>
            <a:r>
              <a:rPr lang="en-US" sz="2000" b="1" dirty="0" err="1">
                <a:latin typeface="Bookman Old Style" panose="02050604050505020204" pitchFamily="18" charset="0"/>
              </a:rPr>
              <a:t>Nennemann</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August married </a:t>
            </a:r>
            <a:r>
              <a:rPr lang="en-US" sz="2400" b="1" dirty="0">
                <a:latin typeface="Bookman Old Style" panose="02050604050505020204" pitchFamily="18" charset="0"/>
              </a:rPr>
              <a:t>Sophia Dorothea </a:t>
            </a:r>
            <a:r>
              <a:rPr lang="en-US" sz="2400" b="1" dirty="0" err="1">
                <a:latin typeface="Bookman Old Style" panose="02050604050505020204" pitchFamily="18" charset="0"/>
              </a:rPr>
              <a:t>Ziegenhagen</a:t>
            </a:r>
            <a:r>
              <a:rPr lang="en-US" sz="2400" b="1" dirty="0">
                <a:latin typeface="Bookman Old Style" panose="02050604050505020204" pitchFamily="18" charset="0"/>
              </a:rPr>
              <a:t> (1837-1917)</a:t>
            </a:r>
            <a:br>
              <a:rPr lang="en-US" sz="2400" b="1" dirty="0">
                <a:latin typeface="Bookman Old Style" panose="02050604050505020204" pitchFamily="18" charset="0"/>
              </a:rPr>
            </a:br>
            <a:r>
              <a:rPr lang="en-US" sz="1800" b="1" dirty="0">
                <a:latin typeface="Bookman Old Style" panose="02050604050505020204" pitchFamily="18" charset="0"/>
              </a:rPr>
              <a:t>on June 22, 1863 in the Evangelical Lutheran Church in </a:t>
            </a:r>
            <a:r>
              <a:rPr lang="en-US" sz="1800" b="1" dirty="0" err="1">
                <a:latin typeface="Bookman Old Style" panose="02050604050505020204" pitchFamily="18" charset="0"/>
              </a:rPr>
              <a:t>Ziegenhagen</a:t>
            </a:r>
            <a:r>
              <a:rPr lang="en-US" sz="1800" b="1" dirty="0">
                <a:latin typeface="Bookman Old Style" panose="02050604050505020204" pitchFamily="18" charset="0"/>
              </a:rPr>
              <a:t>.</a:t>
            </a:r>
            <a:br>
              <a:rPr lang="en-US" sz="1800" b="1" dirty="0">
                <a:latin typeface="Bookman Old Style" panose="02050604050505020204" pitchFamily="18" charset="0"/>
              </a:rPr>
            </a:br>
            <a:br>
              <a:rPr lang="en-US" sz="1800" b="1" dirty="0">
                <a:latin typeface="Bookman Old Style" panose="02050604050505020204" pitchFamily="18" charset="0"/>
              </a:rPr>
            </a:br>
            <a:r>
              <a:rPr lang="en-US" sz="2000" b="1" dirty="0">
                <a:latin typeface="Bookman Old Style" panose="02050604050505020204" pitchFamily="18" charset="0"/>
              </a:rPr>
              <a:t>August and Sophia had three children that were born in </a:t>
            </a:r>
            <a:r>
              <a:rPr lang="en-US" sz="2000" b="1" dirty="0" err="1">
                <a:latin typeface="Bookman Old Style" panose="02050604050505020204" pitchFamily="18" charset="0"/>
              </a:rPr>
              <a:t>Ziegenhagen</a:t>
            </a:r>
            <a:r>
              <a:rPr lang="en-US" sz="2000" b="1" dirty="0">
                <a:latin typeface="Bookman Old Style" panose="02050604050505020204" pitchFamily="18" charset="0"/>
              </a:rPr>
              <a:t>.</a:t>
            </a:r>
            <a:br>
              <a:rPr lang="en-US" sz="2000" b="1" dirty="0">
                <a:latin typeface="Bookman Old Style" panose="02050604050505020204" pitchFamily="18" charset="0"/>
              </a:rPr>
            </a:br>
            <a:r>
              <a:rPr lang="en-US" sz="2000" b="1" dirty="0">
                <a:latin typeface="Bookman Old Style" panose="02050604050505020204" pitchFamily="18" charset="0"/>
              </a:rPr>
              <a:t>(1) Friedrich Beyer (b. Sept. 19, 1863—d. 1868)</a:t>
            </a:r>
            <a:br>
              <a:rPr lang="en-US" sz="2000" b="1" dirty="0">
                <a:latin typeface="Bookman Old Style" panose="02050604050505020204" pitchFamily="18" charset="0"/>
              </a:rPr>
            </a:br>
            <a:r>
              <a:rPr lang="en-US" sz="2000" b="1" dirty="0">
                <a:latin typeface="Bookman Old Style" panose="02050604050505020204" pitchFamily="18" charset="0"/>
              </a:rPr>
              <a:t>      (2) Baby Beyer (b. Dec. 26, 1864—d. Dec. 26, 1864)</a:t>
            </a:r>
            <a:br>
              <a:rPr lang="en-US" sz="2000" b="1" dirty="0">
                <a:latin typeface="Bookman Old Style" panose="02050604050505020204" pitchFamily="18" charset="0"/>
              </a:rPr>
            </a:br>
            <a:r>
              <a:rPr lang="en-US" sz="2000" b="1" dirty="0">
                <a:latin typeface="Bookman Old Style" panose="02050604050505020204" pitchFamily="18" charset="0"/>
              </a:rPr>
              <a:t>	         		(3) Auguste Wilhelmina “Minnie” Beyer (b. Aug. 28 1866—d. 1899 WI.)</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August and Sophia emigrated to the United States on the Ship “Agnes” arriving in New York in June 1868.  Their five year old son Friedrich died from the black pox on board ship. Their two year old daughter Minnie survived the arduous journey.</a:t>
            </a:r>
            <a:br>
              <a:rPr lang="en-US" sz="2000" b="1" dirty="0">
                <a:latin typeface="Bookman Old Style" panose="02050604050505020204" pitchFamily="18" charset="0"/>
              </a:rPr>
            </a:br>
            <a:br>
              <a:rPr lang="en-US" sz="2000" b="1" dirty="0">
                <a:latin typeface="Bookman Old Style" panose="02050604050505020204" pitchFamily="18" charset="0"/>
              </a:rPr>
            </a:br>
            <a:br>
              <a:rPr lang="en-US" sz="2000" b="1" dirty="0">
                <a:latin typeface="Bookman Old Style" panose="02050604050505020204" pitchFamily="18" charset="0"/>
              </a:rPr>
            </a:br>
            <a:endParaRPr lang="fr-FR" sz="2000" b="1" dirty="0">
              <a:latin typeface="Bookman Old Style" panose="02050604050505020204" pitchFamily="18" charset="0"/>
            </a:endParaRPr>
          </a:p>
        </p:txBody>
      </p:sp>
      <p:pic>
        <p:nvPicPr>
          <p:cNvPr id="4" name="Picture 3"/>
          <p:cNvPicPr>
            <a:picLocks noChangeAspect="1"/>
          </p:cNvPicPr>
          <p:nvPr/>
        </p:nvPicPr>
        <p:blipFill>
          <a:blip r:embed="rId2"/>
          <a:stretch>
            <a:fillRect/>
          </a:stretch>
        </p:blipFill>
        <p:spPr>
          <a:xfrm>
            <a:off x="5299724" y="564857"/>
            <a:ext cx="1166007" cy="1660622"/>
          </a:xfrm>
          <a:prstGeom prst="rect">
            <a:avLst/>
          </a:prstGeom>
        </p:spPr>
      </p:pic>
    </p:spTree>
    <p:extLst>
      <p:ext uri="{BB962C8B-B14F-4D97-AF65-F5344CB8AC3E}">
        <p14:creationId xmlns:p14="http://schemas.microsoft.com/office/powerpoint/2010/main" val="75862771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564"/>
            <a:ext cx="12192000" cy="1203617"/>
          </a:xfrm>
        </p:spPr>
        <p:txBody>
          <a:bodyPr>
            <a:normAutofit/>
          </a:bodyPr>
          <a:lstStyle/>
          <a:p>
            <a:r>
              <a:rPr lang="en-US" sz="1600" b="1" dirty="0">
                <a:latin typeface="Bookman Old Style" panose="02050604050505020204" pitchFamily="18" charset="0"/>
              </a:rPr>
              <a:t>    George </a:t>
            </a:r>
            <a:r>
              <a:rPr lang="en-US" sz="1600" b="1" dirty="0" err="1">
                <a:latin typeface="Bookman Old Style" panose="02050604050505020204" pitchFamily="18" charset="0"/>
              </a:rPr>
              <a:t>Knab</a:t>
            </a:r>
            <a:r>
              <a:rPr lang="en-US" sz="1600" b="1" dirty="0">
                <a:latin typeface="Bookman Old Style" panose="02050604050505020204" pitchFamily="18" charset="0"/>
              </a:rPr>
              <a:t> (1856-1940) &amp; Maria </a:t>
            </a:r>
            <a:r>
              <a:rPr lang="en-US" sz="1600" b="1" dirty="0" err="1">
                <a:latin typeface="Bookman Old Style" panose="02050604050505020204" pitchFamily="18" charset="0"/>
              </a:rPr>
              <a:t>Troeller</a:t>
            </a:r>
            <a:r>
              <a:rPr lang="en-US" sz="1600" b="1" dirty="0">
                <a:latin typeface="Bookman Old Style" panose="02050604050505020204" pitchFamily="18" charset="0"/>
              </a:rPr>
              <a:t> </a:t>
            </a:r>
            <a:r>
              <a:rPr lang="en-US" sz="1600" b="1" dirty="0" err="1">
                <a:latin typeface="Bookman Old Style" panose="02050604050505020204" pitchFamily="18" charset="0"/>
              </a:rPr>
              <a:t>Knab</a:t>
            </a:r>
            <a:br>
              <a:rPr lang="en-US" sz="1600" b="1" dirty="0">
                <a:latin typeface="Bookman Old Style" panose="02050604050505020204" pitchFamily="18" charset="0"/>
              </a:rPr>
            </a:br>
            <a:r>
              <a:rPr lang="en-US" sz="1600" b="1" dirty="0">
                <a:latin typeface="Bookman Old Style" panose="02050604050505020204" pitchFamily="18" charset="0"/>
              </a:rPr>
              <a:t>        Sixth child of Johann &amp; Maria Schott </a:t>
            </a:r>
            <a:r>
              <a:rPr lang="en-US" sz="1600" b="1" dirty="0" err="1">
                <a:latin typeface="Bookman Old Style" panose="02050604050505020204" pitchFamily="18" charset="0"/>
              </a:rPr>
              <a:t>Knab</a:t>
            </a:r>
            <a:r>
              <a:rPr lang="en-US" sz="1600" b="1" dirty="0">
                <a:latin typeface="Bookman Old Style" panose="02050604050505020204" pitchFamily="18" charset="0"/>
              </a:rPr>
              <a:t>.		          George &amp; Maria </a:t>
            </a:r>
            <a:r>
              <a:rPr lang="en-US" sz="1600" b="1" dirty="0" err="1">
                <a:latin typeface="Bookman Old Style" panose="02050604050505020204" pitchFamily="18" charset="0"/>
              </a:rPr>
              <a:t>Knab</a:t>
            </a:r>
            <a:r>
              <a:rPr lang="en-US" sz="1600" b="1" dirty="0">
                <a:latin typeface="Bookman Old Style" panose="02050604050505020204" pitchFamily="18" charset="0"/>
              </a:rPr>
              <a:t> with their Children</a:t>
            </a:r>
            <a:br>
              <a:rPr lang="en-US" sz="1600" b="1" dirty="0">
                <a:latin typeface="Bookman Old Style" panose="02050604050505020204" pitchFamily="18" charset="0"/>
              </a:rPr>
            </a:br>
            <a:r>
              <a:rPr lang="en-US" sz="1600" b="1" dirty="0">
                <a:latin typeface="Bookman Old Style" panose="02050604050505020204" pitchFamily="18" charset="0"/>
              </a:rPr>
              <a:t>	Married on December 30, 1879				     Lena </a:t>
            </a:r>
            <a:r>
              <a:rPr lang="en-US" sz="1600" b="1" dirty="0" err="1">
                <a:latin typeface="Bookman Old Style" panose="02050604050505020204" pitchFamily="18" charset="0"/>
              </a:rPr>
              <a:t>Knab</a:t>
            </a:r>
            <a:r>
              <a:rPr lang="en-US" sz="1600" b="1" dirty="0">
                <a:latin typeface="Bookman Old Style" panose="02050604050505020204" pitchFamily="18" charset="0"/>
              </a:rPr>
              <a:t> </a:t>
            </a:r>
            <a:r>
              <a:rPr lang="en-US" sz="1600" b="1" dirty="0" err="1">
                <a:latin typeface="Bookman Old Style" panose="02050604050505020204" pitchFamily="18" charset="0"/>
              </a:rPr>
              <a:t>Scherger</a:t>
            </a:r>
            <a:r>
              <a:rPr lang="en-US" sz="1600" b="1" dirty="0">
                <a:latin typeface="Bookman Old Style" panose="02050604050505020204" pitchFamily="18" charset="0"/>
              </a:rPr>
              <a:t> &amp; John </a:t>
            </a:r>
            <a:r>
              <a:rPr lang="en-US" sz="1600" b="1" dirty="0" err="1">
                <a:latin typeface="Bookman Old Style" panose="02050604050505020204" pitchFamily="18" charset="0"/>
              </a:rPr>
              <a:t>Knab</a:t>
            </a:r>
            <a:br>
              <a:rPr lang="en-US" sz="1600" b="1" dirty="0">
                <a:latin typeface="Bookman Old Style" panose="02050604050505020204" pitchFamily="18" charset="0"/>
              </a:rPr>
            </a:br>
            <a:r>
              <a:rPr lang="en-US" sz="1600" b="1" dirty="0">
                <a:latin typeface="Bookman Old Style" panose="02050604050505020204" pitchFamily="18" charset="0"/>
              </a:rPr>
              <a:t>          </a:t>
            </a:r>
            <a:r>
              <a:rPr lang="en-US" sz="1400" b="1" dirty="0">
                <a:latin typeface="Bookman Old Style" panose="02050604050505020204" pitchFamily="18" charset="0"/>
              </a:rPr>
              <a:t>Uncle &amp; aunt of Emma </a:t>
            </a:r>
            <a:r>
              <a:rPr lang="en-US" sz="1400" b="1" dirty="0" err="1">
                <a:latin typeface="Bookman Old Style" panose="02050604050505020204" pitchFamily="18" charset="0"/>
              </a:rPr>
              <a:t>Knab</a:t>
            </a:r>
            <a:r>
              <a:rPr lang="en-US" sz="1400" b="1" dirty="0">
                <a:latin typeface="Bookman Old Style" panose="02050604050505020204" pitchFamily="18" charset="0"/>
              </a:rPr>
              <a:t> Berndt Beyer</a:t>
            </a:r>
            <a:endParaRPr lang="en-US" sz="16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7326344" y="1221762"/>
            <a:ext cx="3631838" cy="5115538"/>
          </a:xfrm>
          <a:prstGeom prst="rect">
            <a:avLst/>
          </a:prstGeom>
        </p:spPr>
      </p:pic>
      <p:pic>
        <p:nvPicPr>
          <p:cNvPr id="5" name="Picture 4"/>
          <p:cNvPicPr>
            <a:picLocks noChangeAspect="1"/>
          </p:cNvPicPr>
          <p:nvPr/>
        </p:nvPicPr>
        <p:blipFill>
          <a:blip r:embed="rId3"/>
          <a:stretch>
            <a:fillRect/>
          </a:stretch>
        </p:blipFill>
        <p:spPr>
          <a:xfrm>
            <a:off x="1140904" y="1343042"/>
            <a:ext cx="3710495" cy="5024827"/>
          </a:xfrm>
          <a:prstGeom prst="rect">
            <a:avLst/>
          </a:prstGeom>
        </p:spPr>
      </p:pic>
    </p:spTree>
    <p:extLst>
      <p:ext uri="{BB962C8B-B14F-4D97-AF65-F5344CB8AC3E}">
        <p14:creationId xmlns:p14="http://schemas.microsoft.com/office/powerpoint/2010/main" val="20141857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7866" y="21176"/>
            <a:ext cx="10453382" cy="1264437"/>
          </a:xfrm>
        </p:spPr>
        <p:txBody>
          <a:bodyPr>
            <a:normAutofit fontScale="90000"/>
          </a:bodyPr>
          <a:lstStyle/>
          <a:p>
            <a:r>
              <a:rPr lang="fr-FR" sz="2000" b="1" dirty="0">
                <a:latin typeface="Bookman Old Style" panose="02050604050505020204" pitchFamily="18" charset="0"/>
              </a:rPr>
              <a:t>		</a:t>
            </a:r>
            <a:r>
              <a:rPr lang="fr-FR" sz="2400" b="1" dirty="0">
                <a:latin typeface="Bookman Old Style" panose="02050604050505020204" pitchFamily="18" charset="0"/>
              </a:rPr>
              <a:t>Sophia Schott </a:t>
            </a:r>
            <a:r>
              <a:rPr lang="fr-FR" sz="2400" b="1" dirty="0" err="1">
                <a:latin typeface="Bookman Old Style" panose="02050604050505020204" pitchFamily="18" charset="0"/>
              </a:rPr>
              <a:t>Knab</a:t>
            </a:r>
            <a:r>
              <a:rPr lang="fr-FR" sz="2400" b="1" dirty="0">
                <a:latin typeface="Bookman Old Style" panose="02050604050505020204" pitchFamily="18" charset="0"/>
              </a:rPr>
              <a:t> (b. April 25,1858—d. </a:t>
            </a:r>
            <a:r>
              <a:rPr lang="fr-FR" sz="2400" b="1" dirty="0" err="1">
                <a:latin typeface="Bookman Old Style" panose="02050604050505020204" pitchFamily="18" charset="0"/>
              </a:rPr>
              <a:t>Dec</a:t>
            </a:r>
            <a:r>
              <a:rPr lang="fr-FR" sz="2400" b="1" dirty="0">
                <a:latin typeface="Bookman Old Style" panose="02050604050505020204" pitchFamily="18" charset="0"/>
              </a:rPr>
              <a:t>. 7, 1887)</a:t>
            </a:r>
            <a:br>
              <a:rPr lang="fr-FR" sz="2400" b="1" dirty="0">
                <a:latin typeface="Bookman Old Style" panose="02050604050505020204" pitchFamily="18" charset="0"/>
              </a:rPr>
            </a:br>
            <a:r>
              <a:rPr lang="fr-FR" sz="2400" b="1" dirty="0">
                <a:latin typeface="Bookman Old Style" panose="02050604050505020204" pitchFamily="18" charset="0"/>
              </a:rPr>
              <a:t>		        </a:t>
            </a:r>
            <a:r>
              <a:rPr lang="fr-FR" sz="2000" b="1" dirty="0" err="1">
                <a:latin typeface="Bookman Old Style" panose="02050604050505020204" pitchFamily="18" charset="0"/>
              </a:rPr>
              <a:t>Seventh</a:t>
            </a:r>
            <a:r>
              <a:rPr lang="fr-FR" sz="2000" b="1" dirty="0">
                <a:latin typeface="Bookman Old Style" panose="02050604050505020204" pitchFamily="18" charset="0"/>
              </a:rPr>
              <a:t> </a:t>
            </a:r>
            <a:r>
              <a:rPr lang="fr-FR" sz="2000" b="1" dirty="0" err="1">
                <a:latin typeface="Bookman Old Style" panose="02050604050505020204" pitchFamily="18" charset="0"/>
              </a:rPr>
              <a:t>child</a:t>
            </a:r>
            <a:r>
              <a:rPr lang="fr-FR" sz="2000" b="1" dirty="0">
                <a:latin typeface="Bookman Old Style" panose="02050604050505020204" pitchFamily="18" charset="0"/>
              </a:rPr>
              <a:t> of Johann &amp; Maria Schott </a:t>
            </a:r>
            <a:r>
              <a:rPr lang="fr-FR" sz="2000" b="1" dirty="0" err="1">
                <a:latin typeface="Bookman Old Style" panose="02050604050505020204" pitchFamily="18" charset="0"/>
              </a:rPr>
              <a:t>Knab</a:t>
            </a:r>
            <a:br>
              <a:rPr lang="fr-FR" sz="2000" b="1" dirty="0">
                <a:latin typeface="Bookman Old Style" panose="02050604050505020204" pitchFamily="18" charset="0"/>
              </a:rPr>
            </a:br>
            <a:r>
              <a:rPr lang="fr-FR" sz="2000" b="1" dirty="0">
                <a:latin typeface="Bookman Old Style" panose="02050604050505020204" pitchFamily="18" charset="0"/>
              </a:rPr>
              <a:t>		                </a:t>
            </a:r>
            <a:r>
              <a:rPr lang="fr-FR" sz="1800" b="1" dirty="0">
                <a:latin typeface="Bookman Old Style" panose="02050604050505020204" pitchFamily="18" charset="0"/>
              </a:rPr>
              <a:t>Sophia </a:t>
            </a:r>
            <a:r>
              <a:rPr lang="fr-FR" sz="1800" b="1" dirty="0" err="1">
                <a:latin typeface="Bookman Old Style" panose="02050604050505020204" pitchFamily="18" charset="0"/>
              </a:rPr>
              <a:t>was</a:t>
            </a:r>
            <a:r>
              <a:rPr lang="fr-FR" sz="1800" b="1" dirty="0">
                <a:latin typeface="Bookman Old Style" panose="02050604050505020204" pitchFamily="18" charset="0"/>
              </a:rPr>
              <a:t> </a:t>
            </a:r>
            <a:r>
              <a:rPr lang="fr-FR" sz="1800" b="1" dirty="0" err="1">
                <a:latin typeface="Bookman Old Style" panose="02050604050505020204" pitchFamily="18" charset="0"/>
              </a:rPr>
              <a:t>confirmed</a:t>
            </a:r>
            <a:r>
              <a:rPr lang="fr-FR" sz="1800" b="1" dirty="0">
                <a:latin typeface="Bookman Old Style" panose="02050604050505020204" pitchFamily="18" charset="0"/>
              </a:rPr>
              <a:t> on May 29, 1871.</a:t>
            </a:r>
            <a:endParaRPr lang="en-US" sz="2000" dirty="0"/>
          </a:p>
        </p:txBody>
      </p:sp>
      <p:pic>
        <p:nvPicPr>
          <p:cNvPr id="3" name="Picture 2"/>
          <p:cNvPicPr>
            <a:picLocks noChangeAspect="1"/>
          </p:cNvPicPr>
          <p:nvPr/>
        </p:nvPicPr>
        <p:blipFill>
          <a:blip r:embed="rId2"/>
          <a:stretch>
            <a:fillRect/>
          </a:stretch>
        </p:blipFill>
        <p:spPr>
          <a:xfrm>
            <a:off x="1491585" y="1285615"/>
            <a:ext cx="3651821" cy="5108891"/>
          </a:xfrm>
          <a:prstGeom prst="rect">
            <a:avLst/>
          </a:prstGeom>
        </p:spPr>
      </p:pic>
      <p:pic>
        <p:nvPicPr>
          <p:cNvPr id="4" name="Picture 3"/>
          <p:cNvPicPr>
            <a:picLocks noChangeAspect="1"/>
          </p:cNvPicPr>
          <p:nvPr/>
        </p:nvPicPr>
        <p:blipFill>
          <a:blip r:embed="rId3"/>
          <a:stretch>
            <a:fillRect/>
          </a:stretch>
        </p:blipFill>
        <p:spPr>
          <a:xfrm>
            <a:off x="6575205" y="1285614"/>
            <a:ext cx="3745781" cy="5108891"/>
          </a:xfrm>
          <a:prstGeom prst="rect">
            <a:avLst/>
          </a:prstGeom>
        </p:spPr>
      </p:pic>
    </p:spTree>
    <p:extLst>
      <p:ext uri="{BB962C8B-B14F-4D97-AF65-F5344CB8AC3E}">
        <p14:creationId xmlns:p14="http://schemas.microsoft.com/office/powerpoint/2010/main" val="13450282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
            <a:ext cx="11794921" cy="1396363"/>
          </a:xfrm>
        </p:spPr>
        <p:txBody>
          <a:bodyPr>
            <a:normAutofit/>
          </a:bodyPr>
          <a:lstStyle/>
          <a:p>
            <a:r>
              <a:rPr lang="fr-FR" sz="2000" b="1" dirty="0">
                <a:latin typeface="Bookman Old Style" panose="02050604050505020204" pitchFamily="18" charset="0"/>
              </a:rPr>
              <a:t>	       	</a:t>
            </a:r>
            <a:r>
              <a:rPr lang="fr-FR" sz="2400" b="1" dirty="0">
                <a:latin typeface="Bookman Old Style" panose="02050604050505020204" pitchFamily="18" charset="0"/>
              </a:rPr>
              <a:t>William </a:t>
            </a:r>
            <a:r>
              <a:rPr lang="fr-FR" sz="2400" b="1" dirty="0" err="1">
                <a:latin typeface="Bookman Old Style" panose="02050604050505020204" pitchFamily="18" charset="0"/>
              </a:rPr>
              <a:t>Berndt</a:t>
            </a:r>
            <a:r>
              <a:rPr lang="fr-FR" sz="2400" b="1" dirty="0">
                <a:latin typeface="Bookman Old Style" panose="02050604050505020204" pitchFamily="18" charset="0"/>
              </a:rPr>
              <a:t> (b. May 1,1851—d. July 10, 1898)</a:t>
            </a:r>
            <a:br>
              <a:rPr lang="fr-FR" sz="2400" b="1" dirty="0">
                <a:latin typeface="Bookman Old Style" panose="02050604050505020204" pitchFamily="18" charset="0"/>
              </a:rPr>
            </a:br>
            <a:r>
              <a:rPr lang="fr-FR" sz="1600" b="1" dirty="0">
                <a:latin typeface="Bookman Old Style" panose="02050604050505020204" pitchFamily="18" charset="0"/>
              </a:rPr>
              <a:t>		  </a:t>
            </a:r>
            <a:r>
              <a:rPr lang="fr-FR" sz="2000" b="1" dirty="0">
                <a:latin typeface="Bookman Old Style" panose="02050604050505020204" pitchFamily="18" charset="0"/>
              </a:rPr>
              <a:t>Second son of </a:t>
            </a:r>
            <a:r>
              <a:rPr lang="fr-FR" sz="2000" b="1" dirty="0" err="1">
                <a:latin typeface="Bookman Old Style" panose="02050604050505020204" pitchFamily="18" charset="0"/>
              </a:rPr>
              <a:t>Fredrick</a:t>
            </a:r>
            <a:r>
              <a:rPr lang="fr-FR" sz="2000" b="1" dirty="0">
                <a:latin typeface="Bookman Old Style" panose="02050604050505020204" pitchFamily="18" charset="0"/>
              </a:rPr>
              <a:t> &amp; </a:t>
            </a:r>
            <a:r>
              <a:rPr lang="fr-FR" sz="2000" b="1" dirty="0" err="1">
                <a:latin typeface="Bookman Old Style" panose="02050604050505020204" pitchFamily="18" charset="0"/>
              </a:rPr>
              <a:t>Friedricke</a:t>
            </a:r>
            <a:r>
              <a:rPr lang="fr-FR" sz="2000" b="1" dirty="0">
                <a:latin typeface="Bookman Old Style" panose="02050604050505020204" pitchFamily="18" charset="0"/>
              </a:rPr>
              <a:t> </a:t>
            </a:r>
            <a:r>
              <a:rPr lang="fr-FR" sz="2000" b="1" dirty="0" err="1">
                <a:latin typeface="Bookman Old Style" panose="02050604050505020204" pitchFamily="18" charset="0"/>
              </a:rPr>
              <a:t>Luvahn</a:t>
            </a:r>
            <a:r>
              <a:rPr lang="fr-FR" sz="2000" b="1" dirty="0">
                <a:latin typeface="Bookman Old Style" panose="02050604050505020204" pitchFamily="18" charset="0"/>
              </a:rPr>
              <a:t> </a:t>
            </a:r>
            <a:r>
              <a:rPr lang="fr-FR" sz="2000" b="1" dirty="0" err="1">
                <a:latin typeface="Bookman Old Style" panose="02050604050505020204" pitchFamily="18" charset="0"/>
              </a:rPr>
              <a:t>Berndt</a:t>
            </a:r>
            <a:br>
              <a:rPr lang="fr-FR" sz="2000" b="1" dirty="0">
                <a:latin typeface="Bookman Old Style" panose="02050604050505020204" pitchFamily="18" charset="0"/>
              </a:rPr>
            </a:br>
            <a:br>
              <a:rPr lang="fr-FR" sz="2000" b="1" dirty="0">
                <a:latin typeface="Bookman Old Style" panose="02050604050505020204" pitchFamily="18" charset="0"/>
              </a:rPr>
            </a:br>
            <a:r>
              <a:rPr lang="fr-FR" sz="1800" b="1" dirty="0">
                <a:latin typeface="Bookman Old Style" panose="02050604050505020204" pitchFamily="18" charset="0"/>
              </a:rPr>
              <a:t>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9526" y="1057012"/>
            <a:ext cx="3806988" cy="5209563"/>
          </a:xfrm>
          <a:prstGeom prst="rect">
            <a:avLst/>
          </a:prstGeom>
        </p:spPr>
      </p:pic>
    </p:spTree>
    <p:extLst>
      <p:ext uri="{BB962C8B-B14F-4D97-AF65-F5344CB8AC3E}">
        <p14:creationId xmlns:p14="http://schemas.microsoft.com/office/powerpoint/2010/main" val="316316294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227" y="134225"/>
            <a:ext cx="11694252" cy="6795082"/>
          </a:xfrm>
        </p:spPr>
        <p:txBody>
          <a:bodyPr>
            <a:normAutofit fontScale="90000"/>
          </a:bodyPr>
          <a:lstStyle/>
          <a:p>
            <a:br>
              <a:rPr lang="en-US" sz="2000" b="1" dirty="0">
                <a:latin typeface="Bookman Old Style" panose="02050604050505020204" pitchFamily="18" charset="0"/>
              </a:rPr>
            </a:br>
            <a:r>
              <a:rPr lang="en-US" sz="2000" b="1" dirty="0">
                <a:latin typeface="Bookman Old Style" panose="02050604050505020204" pitchFamily="18" charset="0"/>
              </a:rPr>
              <a:t>       			</a:t>
            </a:r>
            <a:r>
              <a:rPr lang="en-US" sz="2200" b="1" dirty="0">
                <a:latin typeface="Bookman Old Style" panose="02050604050505020204" pitchFamily="18" charset="0"/>
              </a:rPr>
              <a:t>William (Wilhelm) Berndt’s parents were </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	</a:t>
            </a:r>
            <a:r>
              <a:rPr lang="en-US" sz="2700" b="1" dirty="0">
                <a:latin typeface="Bookman Old Style" panose="02050604050505020204" pitchFamily="18" charset="0"/>
              </a:rPr>
              <a:t>Fredrick (Fred) Berndt </a:t>
            </a:r>
            <a:r>
              <a:rPr lang="en-US" sz="2200" b="1" dirty="0">
                <a:latin typeface="Bookman Old Style" panose="02050604050505020204" pitchFamily="18" charset="0"/>
              </a:rPr>
              <a:t>(</a:t>
            </a:r>
            <a:r>
              <a:rPr lang="en-US" sz="2200" b="1" dirty="0" err="1">
                <a:latin typeface="Bookman Old Style" panose="02050604050505020204" pitchFamily="18" charset="0"/>
              </a:rPr>
              <a:t>b.Nov</a:t>
            </a:r>
            <a:r>
              <a:rPr lang="en-US" sz="2200" b="1" dirty="0">
                <a:latin typeface="Bookman Old Style" panose="02050604050505020204" pitchFamily="18" charset="0"/>
              </a:rPr>
              <a:t>. 4, 1820/22—d. Nov. 27, 1907) &amp; </a:t>
            </a:r>
            <a:br>
              <a:rPr lang="en-US" sz="2200" b="1" dirty="0">
                <a:latin typeface="Bookman Old Style" panose="02050604050505020204" pitchFamily="18" charset="0"/>
              </a:rPr>
            </a:br>
            <a:r>
              <a:rPr lang="en-US" sz="2200" b="1" dirty="0">
                <a:latin typeface="Bookman Old Style" panose="02050604050505020204" pitchFamily="18" charset="0"/>
              </a:rPr>
              <a:t>      	 	</a:t>
            </a:r>
            <a:r>
              <a:rPr lang="en-US" sz="2700" b="1" dirty="0" err="1">
                <a:latin typeface="Bookman Old Style" panose="02050604050505020204" pitchFamily="18" charset="0"/>
              </a:rPr>
              <a:t>Friedericke</a:t>
            </a:r>
            <a:r>
              <a:rPr lang="en-US" sz="2700" b="1" dirty="0">
                <a:latin typeface="Bookman Old Style" panose="02050604050505020204" pitchFamily="18" charset="0"/>
              </a:rPr>
              <a:t> </a:t>
            </a:r>
            <a:r>
              <a:rPr lang="en-US" sz="2700" b="1" dirty="0" err="1">
                <a:latin typeface="Bookman Old Style" panose="02050604050505020204" pitchFamily="18" charset="0"/>
              </a:rPr>
              <a:t>Luvahn</a:t>
            </a:r>
            <a:r>
              <a:rPr lang="en-US" sz="2700" b="1" dirty="0">
                <a:latin typeface="Bookman Old Style" panose="02050604050505020204" pitchFamily="18" charset="0"/>
              </a:rPr>
              <a:t>/</a:t>
            </a:r>
            <a:r>
              <a:rPr lang="en-US" sz="2700" b="1" dirty="0" err="1">
                <a:latin typeface="Bookman Old Style" panose="02050604050505020204" pitchFamily="18" charset="0"/>
              </a:rPr>
              <a:t>Lubana</a:t>
            </a:r>
            <a:r>
              <a:rPr lang="en-US" sz="2700" b="1" dirty="0">
                <a:latin typeface="Bookman Old Style" panose="02050604050505020204" pitchFamily="18" charset="0"/>
              </a:rPr>
              <a:t>/</a:t>
            </a:r>
            <a:r>
              <a:rPr lang="en-US" sz="2700" b="1" dirty="0" err="1">
                <a:latin typeface="Bookman Old Style" panose="02050604050505020204" pitchFamily="18" charset="0"/>
              </a:rPr>
              <a:t>Subohn</a:t>
            </a:r>
            <a:r>
              <a:rPr lang="en-US" sz="2700" b="1" dirty="0">
                <a:latin typeface="Bookman Old Style" panose="02050604050505020204" pitchFamily="18" charset="0"/>
              </a:rPr>
              <a:t>/</a:t>
            </a:r>
            <a:r>
              <a:rPr lang="en-US" sz="2700" b="1" dirty="0" err="1">
                <a:latin typeface="Bookman Old Style" panose="02050604050505020204" pitchFamily="18" charset="0"/>
              </a:rPr>
              <a:t>Lupahn</a:t>
            </a:r>
            <a:r>
              <a:rPr lang="en-US" sz="2700" b="1" dirty="0">
                <a:latin typeface="Bookman Old Style" panose="02050604050505020204" pitchFamily="18" charset="0"/>
              </a:rPr>
              <a:t>  Berndt </a:t>
            </a:r>
            <a:br>
              <a:rPr lang="en-US" sz="2200" b="1" dirty="0">
                <a:latin typeface="Bookman Old Style" panose="02050604050505020204" pitchFamily="18" charset="0"/>
              </a:rPr>
            </a:br>
            <a:r>
              <a:rPr lang="en-US" sz="2200" b="1" dirty="0">
                <a:latin typeface="Bookman Old Style" panose="02050604050505020204" pitchFamily="18" charset="0"/>
              </a:rPr>
              <a:t>			(b. Apr. 18, 1822--d. Nov. 7,1902)</a:t>
            </a:r>
            <a:br>
              <a:rPr lang="en-US" sz="2200" b="1" dirty="0">
                <a:latin typeface="Bookman Old Style" panose="02050604050505020204" pitchFamily="18" charset="0"/>
              </a:rPr>
            </a:br>
            <a:br>
              <a:rPr lang="en-US" sz="2200" b="1" dirty="0">
                <a:latin typeface="Bookman Old Style" panose="02050604050505020204" pitchFamily="18" charset="0"/>
              </a:rPr>
            </a:br>
            <a:r>
              <a:rPr lang="en-US" sz="2700" b="1" dirty="0">
                <a:latin typeface="Bookman Old Style" panose="02050604050505020204" pitchFamily="18" charset="0"/>
              </a:rPr>
              <a:t>    </a:t>
            </a:r>
            <a:r>
              <a:rPr lang="en-US" sz="2000" b="1" dirty="0">
                <a:latin typeface="Bookman Old Style" panose="02050604050505020204" pitchFamily="18" charset="0"/>
              </a:rPr>
              <a:t>Fredrick and </a:t>
            </a:r>
            <a:r>
              <a:rPr lang="en-US" sz="2000" b="1" dirty="0" err="1">
                <a:latin typeface="Bookman Old Style" panose="02050604050505020204" pitchFamily="18" charset="0"/>
              </a:rPr>
              <a:t>Friedericke</a:t>
            </a:r>
            <a:r>
              <a:rPr lang="en-US" sz="2000" b="1" dirty="0">
                <a:latin typeface="Bookman Old Style" panose="02050604050505020204" pitchFamily="18" charset="0"/>
              </a:rPr>
              <a:t> probably married in Brandenburg, Prussia in 1847/48.</a:t>
            </a:r>
            <a:br>
              <a:rPr lang="en-US" sz="2000" b="1" dirty="0">
                <a:latin typeface="Bookman Old Style" panose="02050604050505020204" pitchFamily="18" charset="0"/>
              </a:rPr>
            </a:br>
            <a:r>
              <a:rPr lang="en-US" sz="2000" b="1" dirty="0">
                <a:latin typeface="Bookman Old Style" panose="02050604050505020204" pitchFamily="18" charset="0"/>
              </a:rPr>
              <a:t>		They had 7 children:  </a:t>
            </a:r>
            <a:br>
              <a:rPr lang="en-US" sz="2000" b="1" dirty="0">
                <a:latin typeface="Bookman Old Style" panose="02050604050505020204" pitchFamily="18" charset="0"/>
              </a:rPr>
            </a:br>
            <a:r>
              <a:rPr lang="en-US" sz="2000" b="1" dirty="0">
                <a:latin typeface="Bookman Old Style" panose="02050604050505020204" pitchFamily="18" charset="0"/>
              </a:rPr>
              <a:t>			(1) Carl (b. 1849 in Prussia—d. 1937)</a:t>
            </a:r>
            <a:br>
              <a:rPr lang="en-US" sz="2000" b="1" dirty="0">
                <a:latin typeface="Bookman Old Style" panose="02050604050505020204" pitchFamily="18" charset="0"/>
              </a:rPr>
            </a:br>
            <a:r>
              <a:rPr lang="en-US" sz="2000" b="1" dirty="0">
                <a:latin typeface="Bookman Old Style" panose="02050604050505020204" pitchFamily="18" charset="0"/>
              </a:rPr>
              <a:t>			(2) Wilhelm/William (b. 1851 in Prussia—d. 1898)   </a:t>
            </a:r>
            <a:br>
              <a:rPr lang="en-US" sz="2000" b="1" dirty="0">
                <a:latin typeface="Bookman Old Style" panose="02050604050505020204" pitchFamily="18" charset="0"/>
              </a:rPr>
            </a:br>
            <a:r>
              <a:rPr lang="en-US" sz="2000" b="1" dirty="0">
                <a:latin typeface="Bookman Old Style" panose="02050604050505020204" pitchFamily="18" charset="0"/>
              </a:rPr>
              <a:t>			(3) Maria (b. 1858—d. </a:t>
            </a:r>
            <a:r>
              <a:rPr lang="en-US" sz="2000" b="1" dirty="0" err="1">
                <a:latin typeface="Bookman Old Style" panose="02050604050505020204" pitchFamily="18" charset="0"/>
              </a:rPr>
              <a:t>unk</a:t>
            </a:r>
            <a:r>
              <a:rPr lang="en-US" sz="2000" b="1" dirty="0">
                <a:latin typeface="Bookman Old Style" panose="02050604050505020204" pitchFamily="18" charset="0"/>
              </a:rPr>
              <a:t>.) </a:t>
            </a:r>
            <a:br>
              <a:rPr lang="en-US" sz="2000" b="1" dirty="0">
                <a:latin typeface="Bookman Old Style" panose="02050604050505020204" pitchFamily="18" charset="0"/>
              </a:rPr>
            </a:br>
            <a:r>
              <a:rPr lang="en-US" sz="2000" b="1" dirty="0">
                <a:latin typeface="Bookman Old Style" panose="02050604050505020204" pitchFamily="18" charset="0"/>
              </a:rPr>
              <a:t>		        	(4) August F. (b. May 19, 1859—d. July 22, 1924) </a:t>
            </a:r>
            <a:br>
              <a:rPr lang="en-US" sz="2000" b="1" dirty="0">
                <a:latin typeface="Bookman Old Style" panose="02050604050505020204" pitchFamily="18" charset="0"/>
              </a:rPr>
            </a:br>
            <a:r>
              <a:rPr lang="en-US" sz="2000" b="1" dirty="0">
                <a:latin typeface="Bookman Old Style" panose="02050604050505020204" pitchFamily="18" charset="0"/>
              </a:rPr>
              <a:t>         			(5) Hermann (b. 1862—d. 1946) </a:t>
            </a:r>
            <a:br>
              <a:rPr lang="en-US" sz="2000" b="1" dirty="0">
                <a:latin typeface="Bookman Old Style" panose="02050604050505020204" pitchFamily="18" charset="0"/>
              </a:rPr>
            </a:br>
            <a:r>
              <a:rPr lang="en-US" sz="2000" b="1" dirty="0">
                <a:latin typeface="Bookman Old Style" panose="02050604050505020204" pitchFamily="18" charset="0"/>
              </a:rPr>
              <a:t>			(6) </a:t>
            </a:r>
            <a:r>
              <a:rPr lang="en-US" sz="2000" b="1" dirty="0" err="1">
                <a:latin typeface="Bookman Old Style" panose="02050604050505020204" pitchFamily="18" charset="0"/>
              </a:rPr>
              <a:t>Friedricke</a:t>
            </a:r>
            <a:r>
              <a:rPr lang="en-US" sz="2000" b="1" dirty="0">
                <a:latin typeface="Bookman Old Style" panose="02050604050505020204" pitchFamily="18" charset="0"/>
              </a:rPr>
              <a:t> (b. 1864—d. 1937)  </a:t>
            </a:r>
            <a:br>
              <a:rPr lang="en-US" sz="2000" b="1" dirty="0">
                <a:latin typeface="Bookman Old Style" panose="02050604050505020204" pitchFamily="18" charset="0"/>
              </a:rPr>
            </a:br>
            <a:r>
              <a:rPr lang="en-US" sz="2000" b="1" dirty="0">
                <a:latin typeface="Bookman Old Style" panose="02050604050505020204" pitchFamily="18" charset="0"/>
              </a:rPr>
              <a:t>      			(7) Wilhelmina (b. 1866—d. </a:t>
            </a:r>
            <a:r>
              <a:rPr lang="en-US" sz="2000" b="1" dirty="0" err="1">
                <a:latin typeface="Bookman Old Style" panose="02050604050505020204" pitchFamily="18" charset="0"/>
              </a:rPr>
              <a:t>unk</a:t>
            </a:r>
            <a:r>
              <a:rPr lang="en-US" sz="2000" b="1" dirty="0">
                <a:latin typeface="Bookman Old Style" panose="02050604050505020204" pitchFamily="18" charset="0"/>
              </a:rPr>
              <a:t>.) </a:t>
            </a:r>
            <a:br>
              <a:rPr lang="en-US" sz="2000" b="1" dirty="0">
                <a:latin typeface="Bookman Old Style" panose="02050604050505020204" pitchFamily="18" charset="0"/>
              </a:rPr>
            </a:br>
            <a:br>
              <a:rPr lang="en-US" sz="2200" b="1" dirty="0">
                <a:latin typeface="Bookman Old Style" panose="02050604050505020204" pitchFamily="18" charset="0"/>
              </a:rPr>
            </a:br>
            <a:r>
              <a:rPr lang="en-US" sz="2200" b="1" dirty="0">
                <a:latin typeface="Bookman Old Style" panose="02050604050505020204" pitchFamily="18" charset="0"/>
              </a:rPr>
              <a:t>      Fredrick &amp; </a:t>
            </a:r>
            <a:r>
              <a:rPr lang="en-US" sz="2200" b="1" dirty="0" err="1">
                <a:latin typeface="Bookman Old Style" panose="02050604050505020204" pitchFamily="18" charset="0"/>
              </a:rPr>
              <a:t>Friedericke</a:t>
            </a:r>
            <a:r>
              <a:rPr lang="en-US" sz="2200" b="1" dirty="0">
                <a:latin typeface="Bookman Old Style" panose="02050604050505020204" pitchFamily="18" charset="0"/>
              </a:rPr>
              <a:t> emigrated with their two children sometime around 1857. 		They lived in	the Town of Herman in Dodge County, WI.</a:t>
            </a:r>
            <a:br>
              <a:rPr lang="en-US" sz="2200" b="1" dirty="0">
                <a:latin typeface="Bookman Old Style" panose="02050604050505020204" pitchFamily="18" charset="0"/>
              </a:rPr>
            </a:br>
            <a:br>
              <a:rPr lang="en-US" sz="2200" b="1" dirty="0">
                <a:latin typeface="Bookman Old Style" panose="02050604050505020204" pitchFamily="18" charset="0"/>
              </a:rPr>
            </a:br>
            <a:r>
              <a:rPr lang="en-US" sz="2000" b="1" dirty="0">
                <a:latin typeface="Bookman Old Style" panose="02050604050505020204" pitchFamily="18" charset="0"/>
              </a:rPr>
              <a:t>August </a:t>
            </a:r>
            <a:r>
              <a:rPr lang="en-US" sz="2000" b="1" dirty="0" err="1">
                <a:latin typeface="Bookman Old Style" panose="02050604050505020204" pitchFamily="18" charset="0"/>
              </a:rPr>
              <a:t>Luvahn</a:t>
            </a:r>
            <a:r>
              <a:rPr lang="en-US" sz="2000" b="1" dirty="0">
                <a:latin typeface="Bookman Old Style" panose="02050604050505020204" pitchFamily="18" charset="0"/>
              </a:rPr>
              <a:t> (b. 1804—d. </a:t>
            </a:r>
            <a:r>
              <a:rPr lang="en-US" sz="2000" b="1" dirty="0" err="1">
                <a:latin typeface="Bookman Old Style" panose="02050604050505020204" pitchFamily="18" charset="0"/>
              </a:rPr>
              <a:t>unk</a:t>
            </a:r>
            <a:r>
              <a:rPr lang="en-US" sz="2000" b="1" dirty="0">
                <a:latin typeface="Bookman Old Style" panose="02050604050505020204" pitchFamily="18" charset="0"/>
              </a:rPr>
              <a:t>.), </a:t>
            </a:r>
            <a:r>
              <a:rPr lang="en-US" sz="2000" b="1" dirty="0" err="1">
                <a:latin typeface="Bookman Old Style" panose="02050604050505020204" pitchFamily="18" charset="0"/>
              </a:rPr>
              <a:t>Friedericke’s</a:t>
            </a:r>
            <a:r>
              <a:rPr lang="en-US" sz="2000" b="1" dirty="0">
                <a:latin typeface="Bookman Old Style" panose="02050604050505020204" pitchFamily="18" charset="0"/>
              </a:rPr>
              <a:t> father, was living with August and </a:t>
            </a:r>
            <a:r>
              <a:rPr lang="en-US" sz="2000" b="1" dirty="0" err="1">
                <a:latin typeface="Bookman Old Style" panose="02050604050505020204" pitchFamily="18" charset="0"/>
              </a:rPr>
              <a:t>Friedericke</a:t>
            </a:r>
            <a:r>
              <a:rPr lang="en-US" sz="2000" b="1" dirty="0">
                <a:latin typeface="Bookman Old Style" panose="02050604050505020204" pitchFamily="18" charset="0"/>
              </a:rPr>
              <a:t> Berndt in 1860 in the town of Herman.</a:t>
            </a:r>
            <a:br>
              <a:rPr lang="en-US" sz="2000" b="1" dirty="0">
                <a:latin typeface="Bookman Old Style" panose="02050604050505020204" pitchFamily="18" charset="0"/>
              </a:rPr>
            </a:br>
            <a:endParaRPr lang="en-US" sz="2000" b="1" dirty="0">
              <a:latin typeface="Bookman Old Style" panose="02050604050505020204" pitchFamily="18" charset="0"/>
            </a:endParaRPr>
          </a:p>
        </p:txBody>
      </p:sp>
    </p:spTree>
    <p:extLst>
      <p:ext uri="{BB962C8B-B14F-4D97-AF65-F5344CB8AC3E}">
        <p14:creationId xmlns:p14="http://schemas.microsoft.com/office/powerpoint/2010/main" val="4352770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2633" y="365125"/>
            <a:ext cx="10492267" cy="5985341"/>
          </a:xfrm>
        </p:spPr>
        <p:txBody>
          <a:bodyPr>
            <a:normAutofit/>
          </a:bodyPr>
          <a:lstStyle/>
          <a:p>
            <a:pPr algn="ctr"/>
            <a:br>
              <a:rPr lang="en-US" sz="2400" b="1" dirty="0">
                <a:latin typeface="Bookman Old Style" panose="02050604050505020204" pitchFamily="18" charset="0"/>
              </a:rPr>
            </a:br>
            <a:r>
              <a:rPr lang="en-US" sz="2400" b="1" dirty="0">
                <a:latin typeface="Bookman Old Style" panose="02050604050505020204" pitchFamily="18" charset="0"/>
              </a:rPr>
              <a:t>Wilhelm Berndt (1851--1898)</a:t>
            </a:r>
            <a:br>
              <a:rPr lang="en-US" sz="2400" b="1" dirty="0">
                <a:latin typeface="Bookman Old Style" panose="02050604050505020204" pitchFamily="18" charset="0"/>
              </a:rPr>
            </a:br>
            <a:r>
              <a:rPr lang="en-US" sz="2000" b="1" dirty="0">
                <a:latin typeface="Bookman Old Style" panose="02050604050505020204" pitchFamily="18" charset="0"/>
              </a:rPr>
              <a:t>and</a:t>
            </a:r>
            <a:br>
              <a:rPr lang="en-US" sz="2400" b="1" dirty="0">
                <a:latin typeface="Bookman Old Style" panose="02050604050505020204" pitchFamily="18" charset="0"/>
              </a:rPr>
            </a:br>
            <a:r>
              <a:rPr lang="en-US" sz="2400" b="1" dirty="0">
                <a:latin typeface="Bookman Old Style" panose="02050604050505020204" pitchFamily="18" charset="0"/>
              </a:rPr>
              <a:t>Sophia Schott </a:t>
            </a:r>
            <a:r>
              <a:rPr lang="en-US" sz="2400" b="1" dirty="0" err="1">
                <a:latin typeface="Bookman Old Style" panose="02050604050505020204" pitchFamily="18" charset="0"/>
              </a:rPr>
              <a:t>Knab</a:t>
            </a:r>
            <a:r>
              <a:rPr lang="en-US" sz="2400" b="1" dirty="0">
                <a:latin typeface="Bookman Old Style" panose="02050604050505020204" pitchFamily="18" charset="0"/>
              </a:rPr>
              <a:t> (1858-1887) </a:t>
            </a:r>
            <a:br>
              <a:rPr lang="en-US" sz="2400" b="1" dirty="0">
                <a:latin typeface="Bookman Old Style" panose="02050604050505020204" pitchFamily="18" charset="0"/>
              </a:rPr>
            </a:br>
            <a:r>
              <a:rPr lang="en-US" sz="2000" b="1" dirty="0">
                <a:latin typeface="Bookman Old Style" panose="02050604050505020204" pitchFamily="18" charset="0"/>
              </a:rPr>
              <a:t>married on Feb. 24, 1881. </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They had 4 children, all born in the Town of Herman, Dodge County WI:</a:t>
            </a:r>
            <a:br>
              <a:rPr lang="en-US" sz="2000" b="1" dirty="0">
                <a:latin typeface="Bookman Old Style" panose="02050604050505020204" pitchFamily="18" charset="0"/>
              </a:rPr>
            </a:br>
            <a:r>
              <a:rPr lang="en-US" sz="2000" b="1" dirty="0">
                <a:latin typeface="Bookman Old Style" panose="02050604050505020204" pitchFamily="18" charset="0"/>
              </a:rPr>
              <a:t>(1) Fred (1881-1943)</a:t>
            </a:r>
            <a:br>
              <a:rPr lang="en-US" sz="2000" b="1" dirty="0">
                <a:latin typeface="Bookman Old Style" panose="02050604050505020204" pitchFamily="18" charset="0"/>
              </a:rPr>
            </a:br>
            <a:r>
              <a:rPr lang="en-US" sz="2000" b="1" dirty="0">
                <a:latin typeface="Bookman Old Style" panose="02050604050505020204" pitchFamily="18" charset="0"/>
              </a:rPr>
              <a:t>   (2) Emma (1883-1974)</a:t>
            </a:r>
            <a:br>
              <a:rPr lang="en-US" sz="2000" b="1" dirty="0">
                <a:latin typeface="Bookman Old Style" panose="02050604050505020204" pitchFamily="18" charset="0"/>
              </a:rPr>
            </a:br>
            <a:r>
              <a:rPr lang="en-US" sz="2000" b="1" dirty="0">
                <a:latin typeface="Bookman Old Style" panose="02050604050505020204" pitchFamily="18" charset="0"/>
              </a:rPr>
              <a:t>   (3) Mary (1886—1954)</a:t>
            </a:r>
            <a:br>
              <a:rPr lang="en-US" sz="2000" b="1" dirty="0">
                <a:latin typeface="Bookman Old Style" panose="02050604050505020204" pitchFamily="18" charset="0"/>
              </a:rPr>
            </a:br>
            <a:r>
              <a:rPr lang="en-US" sz="2000" b="1" dirty="0">
                <a:latin typeface="Bookman Old Style" panose="02050604050505020204" pitchFamily="18" charset="0"/>
              </a:rPr>
              <a:t>      (4) Martha (1886—1958)</a:t>
            </a:r>
            <a:br>
              <a:rPr lang="en-US" sz="2000" b="1" dirty="0">
                <a:latin typeface="Bookman Old Style" panose="02050604050505020204" pitchFamily="18" charset="0"/>
              </a:rPr>
            </a:br>
            <a:br>
              <a:rPr lang="en-US" sz="1800" b="1" dirty="0">
                <a:latin typeface="Bookman Old Style" panose="02050604050505020204" pitchFamily="18" charset="0"/>
              </a:rPr>
            </a:br>
            <a:br>
              <a:rPr lang="en-US" sz="1800" b="1" dirty="0">
                <a:latin typeface="Bookman Old Style" panose="02050604050505020204" pitchFamily="18" charset="0"/>
              </a:rPr>
            </a:br>
            <a:r>
              <a:rPr lang="en-US" sz="1800" b="1" dirty="0">
                <a:latin typeface="Bookman Old Style" panose="02050604050505020204" pitchFamily="18" charset="0"/>
              </a:rPr>
              <a:t>Wilhelm’s second marriage to Matilda Zimmerman occurred on Jan. 6, 1889. </a:t>
            </a:r>
            <a:br>
              <a:rPr lang="en-US" sz="1800" b="1" dirty="0">
                <a:latin typeface="Bookman Old Style" panose="02050604050505020204" pitchFamily="18" charset="0"/>
              </a:rPr>
            </a:br>
            <a:r>
              <a:rPr lang="en-US" sz="1800" b="1" dirty="0">
                <a:latin typeface="Bookman Old Style" panose="02050604050505020204" pitchFamily="18" charset="0"/>
              </a:rPr>
              <a:t>	They had 2 children:  Ella (1889-1979)  and Edwin (1893--1967).</a:t>
            </a:r>
            <a:br>
              <a:rPr lang="en-US" sz="1800" b="1" dirty="0">
                <a:latin typeface="Bookman Old Style" panose="02050604050505020204" pitchFamily="18" charset="0"/>
              </a:rPr>
            </a:br>
            <a:br>
              <a:rPr lang="en-US" sz="1800" dirty="0"/>
            </a:br>
            <a:endParaRPr lang="en-US" sz="1800" dirty="0"/>
          </a:p>
        </p:txBody>
      </p:sp>
      <p:pic>
        <p:nvPicPr>
          <p:cNvPr id="3" name="Picture 2"/>
          <p:cNvPicPr>
            <a:picLocks noChangeAspect="1"/>
          </p:cNvPicPr>
          <p:nvPr/>
        </p:nvPicPr>
        <p:blipFill>
          <a:blip r:embed="rId2"/>
          <a:stretch>
            <a:fillRect/>
          </a:stretch>
        </p:blipFill>
        <p:spPr>
          <a:xfrm>
            <a:off x="1586365" y="679915"/>
            <a:ext cx="1372703" cy="1856486"/>
          </a:xfrm>
          <a:prstGeom prst="rect">
            <a:avLst/>
          </a:prstGeom>
        </p:spPr>
      </p:pic>
      <p:pic>
        <p:nvPicPr>
          <p:cNvPr id="4" name="Picture 3"/>
          <p:cNvPicPr>
            <a:picLocks noChangeAspect="1"/>
          </p:cNvPicPr>
          <p:nvPr/>
        </p:nvPicPr>
        <p:blipFill>
          <a:blip r:embed="rId3"/>
          <a:stretch>
            <a:fillRect/>
          </a:stretch>
        </p:blipFill>
        <p:spPr>
          <a:xfrm>
            <a:off x="8975687" y="704346"/>
            <a:ext cx="1232200" cy="1807624"/>
          </a:xfrm>
          <a:prstGeom prst="rect">
            <a:avLst/>
          </a:prstGeom>
        </p:spPr>
      </p:pic>
    </p:spTree>
    <p:extLst>
      <p:ext uri="{BB962C8B-B14F-4D97-AF65-F5344CB8AC3E}">
        <p14:creationId xmlns:p14="http://schemas.microsoft.com/office/powerpoint/2010/main" val="192663080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309" y="0"/>
            <a:ext cx="10604385" cy="2524119"/>
          </a:xfrm>
        </p:spPr>
        <p:txBody>
          <a:bodyPr>
            <a:normAutofit fontScale="90000"/>
          </a:bodyPr>
          <a:lstStyle/>
          <a:p>
            <a:pPr algn="ctr"/>
            <a:r>
              <a:rPr lang="en-US" sz="2700" b="1" dirty="0">
                <a:latin typeface="Bookman Old Style" panose="02050604050505020204" pitchFamily="18" charset="0"/>
              </a:rPr>
              <a:t>Matilda Zimmermann Berndt (Jan. 1868—1955</a:t>
            </a:r>
            <a:r>
              <a:rPr lang="en-US" sz="2000" b="1" dirty="0">
                <a:latin typeface="Bookman Old Style" panose="02050604050505020204" pitchFamily="18" charset="0"/>
              </a:rPr>
              <a:t>)</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William Berndt married Matilda on Jan. 6, 1889</a:t>
            </a:r>
            <a:br>
              <a:rPr lang="en-US" sz="1600" b="1" dirty="0">
                <a:latin typeface="Bookman Old Style" panose="02050604050505020204" pitchFamily="18" charset="0"/>
              </a:rPr>
            </a:br>
            <a:br>
              <a:rPr lang="en-US" sz="1800" b="1" dirty="0">
                <a:latin typeface="Bookman Old Style" panose="02050604050505020204" pitchFamily="18" charset="0"/>
              </a:rPr>
            </a:br>
            <a:r>
              <a:rPr lang="en-US" sz="1800" b="1" dirty="0">
                <a:latin typeface="Bookman Old Style" panose="02050604050505020204" pitchFamily="18" charset="0"/>
              </a:rPr>
              <a:t>Matilda’s parents, August Friedrich Ferdinand Zimmermann (Aug14, 1838—Feb. 17, 1919)</a:t>
            </a:r>
            <a:br>
              <a:rPr lang="en-US" sz="1800" b="1" dirty="0">
                <a:latin typeface="Bookman Old Style" panose="02050604050505020204" pitchFamily="18" charset="0"/>
              </a:rPr>
            </a:br>
            <a:r>
              <a:rPr lang="en-US" sz="1800" b="1" dirty="0">
                <a:latin typeface="Bookman Old Style" panose="02050604050505020204" pitchFamily="18" charset="0"/>
              </a:rPr>
              <a:t> &amp; Johanne Louise </a:t>
            </a:r>
            <a:r>
              <a:rPr lang="en-US" sz="1800" b="1" dirty="0" err="1">
                <a:latin typeface="Bookman Old Style" panose="02050604050505020204" pitchFamily="18" charset="0"/>
              </a:rPr>
              <a:t>Zimmel</a:t>
            </a:r>
            <a:r>
              <a:rPr lang="en-US" sz="1800" b="1" dirty="0">
                <a:latin typeface="Bookman Old Style" panose="02050604050505020204" pitchFamily="18" charset="0"/>
              </a:rPr>
              <a:t> (1840s—1919),  were married on Dec. 12, 1862.</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800" b="1" dirty="0">
                <a:latin typeface="Bookman Old Style" panose="02050604050505020204" pitchFamily="18" charset="0"/>
              </a:rPr>
              <a:t>August &amp; Johanne had 11 children:  Franz, Fritz, Wilhelm, Robert, Heinrich, Otto, Bertha, Matilda, Emma, Martha, and Amanda.                </a:t>
            </a:r>
            <a:endParaRPr lang="fr-FR" sz="18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1850239" y="2518894"/>
            <a:ext cx="3225101" cy="4145129"/>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9274" y="2569933"/>
            <a:ext cx="2352095" cy="4095057"/>
          </a:xfrm>
          <a:prstGeom prst="rect">
            <a:avLst/>
          </a:prstGeom>
        </p:spPr>
      </p:pic>
    </p:spTree>
    <p:extLst>
      <p:ext uri="{BB962C8B-B14F-4D97-AF65-F5344CB8AC3E}">
        <p14:creationId xmlns:p14="http://schemas.microsoft.com/office/powerpoint/2010/main" val="38062623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811" y="534281"/>
            <a:ext cx="10554050" cy="935169"/>
          </a:xfrm>
        </p:spPr>
        <p:txBody>
          <a:bodyPr>
            <a:normAutofit/>
          </a:bodyPr>
          <a:lstStyle/>
          <a:p>
            <a:pPr algn="ctr"/>
            <a:r>
              <a:rPr lang="en-US" sz="2000" b="1" dirty="0">
                <a:latin typeface="Bookman Old Style" panose="02050604050505020204" pitchFamily="18" charset="0"/>
              </a:rPr>
              <a:t>Matilda Zimmermann Berndt with Her Stepchildren &amp; Children</a:t>
            </a:r>
            <a:br>
              <a:rPr lang="en-US" sz="2000" b="1" dirty="0">
                <a:latin typeface="Bookman Old Style" panose="02050604050505020204" pitchFamily="18" charset="0"/>
              </a:rPr>
            </a:br>
            <a:br>
              <a:rPr lang="en-US" sz="2000" b="1" dirty="0">
                <a:latin typeface="Bookman Old Style" panose="02050604050505020204" pitchFamily="18" charset="0"/>
              </a:rPr>
            </a:br>
            <a:r>
              <a:rPr lang="en-US" sz="1600" b="1" dirty="0">
                <a:latin typeface="Bookman Old Style" panose="02050604050505020204" pitchFamily="18" charset="0"/>
              </a:rPr>
              <a:t>From left to right:  Matilda, Ella, Edwin, Mary, Emma, Martha, Fred</a:t>
            </a:r>
            <a:endParaRPr lang="en-US" sz="20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2447482" y="1469450"/>
            <a:ext cx="7068299" cy="5090741"/>
          </a:xfrm>
          <a:prstGeom prst="rect">
            <a:avLst/>
          </a:prstGeom>
        </p:spPr>
      </p:pic>
    </p:spTree>
    <p:extLst>
      <p:ext uri="{BB962C8B-B14F-4D97-AF65-F5344CB8AC3E}">
        <p14:creationId xmlns:p14="http://schemas.microsoft.com/office/powerpoint/2010/main" val="27394887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176"/>
            <a:ext cx="10512105" cy="1102949"/>
          </a:xfrm>
        </p:spPr>
        <p:txBody>
          <a:bodyPr>
            <a:normAutofit/>
          </a:bodyPr>
          <a:lstStyle/>
          <a:p>
            <a:pPr algn="ctr"/>
            <a:r>
              <a:rPr lang="en-US" sz="2000" b="1" dirty="0">
                <a:latin typeface="Bookman Old Style" panose="02050604050505020204" pitchFamily="18" charset="0"/>
              </a:rPr>
              <a:t>Fred Berndt (1881-1943) &amp; Ella Mueller (1886-1952)</a:t>
            </a:r>
            <a:br>
              <a:rPr lang="en-US" sz="2000" b="1" dirty="0">
                <a:latin typeface="Bookman Old Style" panose="02050604050505020204" pitchFamily="18" charset="0"/>
              </a:rPr>
            </a:br>
            <a:r>
              <a:rPr lang="en-US" sz="1800" b="1" dirty="0">
                <a:latin typeface="Bookman Old Style" panose="02050604050505020204" pitchFamily="18" charset="0"/>
              </a:rPr>
              <a:t>Son of Wilhelm Berndt &amp; Sophia </a:t>
            </a:r>
            <a:r>
              <a:rPr lang="en-US" sz="1800" b="1" dirty="0" err="1">
                <a:latin typeface="Bookman Old Style" panose="02050604050505020204" pitchFamily="18" charset="0"/>
              </a:rPr>
              <a:t>Knab</a:t>
            </a:r>
            <a:r>
              <a:rPr lang="en-US" sz="1800" b="1" dirty="0">
                <a:latin typeface="Bookman Old Style" panose="02050604050505020204" pitchFamily="18" charset="0"/>
              </a:rPr>
              <a:t> Berndt</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400" b="1" dirty="0">
                <a:latin typeface="Bookman Old Style" panose="02050604050505020204" pitchFamily="18" charset="0"/>
              </a:rPr>
              <a:t>Married on November 26, 1906</a:t>
            </a:r>
            <a:endParaRPr lang="en-US" sz="18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5495" y="1107347"/>
            <a:ext cx="3917514" cy="5553512"/>
          </a:xfrm>
          <a:prstGeom prst="rect">
            <a:avLst/>
          </a:prstGeom>
        </p:spPr>
      </p:pic>
    </p:spTree>
    <p:extLst>
      <p:ext uri="{BB962C8B-B14F-4D97-AF65-F5344CB8AC3E}">
        <p14:creationId xmlns:p14="http://schemas.microsoft.com/office/powerpoint/2010/main" val="324045037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1337022" cy="1317072"/>
          </a:xfrm>
        </p:spPr>
        <p:txBody>
          <a:bodyPr>
            <a:normAutofit/>
          </a:bodyPr>
          <a:lstStyle/>
          <a:p>
            <a:r>
              <a:rPr lang="fr-FR" sz="1800" b="1" dirty="0">
                <a:latin typeface="Bookman Old Style" panose="02050604050505020204" pitchFamily="18" charset="0"/>
              </a:rPr>
              <a:t>      Fred </a:t>
            </a:r>
            <a:r>
              <a:rPr lang="fr-FR" sz="1800" b="1" dirty="0" err="1">
                <a:latin typeface="Bookman Old Style" panose="02050604050505020204" pitchFamily="18" charset="0"/>
              </a:rPr>
              <a:t>Berndt</a:t>
            </a:r>
            <a:r>
              <a:rPr lang="fr-FR" sz="1800" b="1" dirty="0">
                <a:latin typeface="Bookman Old Style" panose="02050604050505020204" pitchFamily="18" charset="0"/>
              </a:rPr>
              <a:t> &amp; Ella Mueller </a:t>
            </a:r>
            <a:r>
              <a:rPr lang="fr-FR" sz="1800" b="1" dirty="0" err="1">
                <a:latin typeface="Bookman Old Style" panose="02050604050505020204" pitchFamily="18" charset="0"/>
              </a:rPr>
              <a:t>Berndt</a:t>
            </a:r>
            <a:r>
              <a:rPr lang="fr-FR" sz="1800" b="1" dirty="0">
                <a:latin typeface="Bookman Old Style" panose="02050604050505020204" pitchFamily="18" charset="0"/>
              </a:rPr>
              <a:t>		         </a:t>
            </a:r>
            <a:r>
              <a:rPr lang="fr-FR" sz="1800" b="1" dirty="0" err="1">
                <a:latin typeface="Bookman Old Style" panose="02050604050505020204" pitchFamily="18" charset="0"/>
              </a:rPr>
              <a:t>Delmar</a:t>
            </a:r>
            <a:r>
              <a:rPr lang="fr-FR" sz="1800" b="1" dirty="0">
                <a:latin typeface="Bookman Old Style" panose="02050604050505020204" pitchFamily="18" charset="0"/>
              </a:rPr>
              <a:t> </a:t>
            </a:r>
            <a:r>
              <a:rPr lang="fr-FR" sz="1800" b="1" dirty="0" err="1">
                <a:latin typeface="Bookman Old Style" panose="02050604050505020204" pitchFamily="18" charset="0"/>
              </a:rPr>
              <a:t>Berndt</a:t>
            </a:r>
            <a:r>
              <a:rPr lang="fr-FR" sz="1800" b="1" dirty="0">
                <a:latin typeface="Bookman Old Style" panose="02050604050505020204" pitchFamily="18" charset="0"/>
              </a:rPr>
              <a:t> &amp; </a:t>
            </a:r>
            <a:r>
              <a:rPr lang="fr-FR" sz="1800" b="1" dirty="0" err="1">
                <a:latin typeface="Bookman Old Style" panose="02050604050505020204" pitchFamily="18" charset="0"/>
              </a:rPr>
              <a:t>Rosella</a:t>
            </a:r>
            <a:r>
              <a:rPr lang="fr-FR" sz="1800" b="1" dirty="0">
                <a:latin typeface="Bookman Old Style" panose="02050604050505020204" pitchFamily="18" charset="0"/>
              </a:rPr>
              <a:t> </a:t>
            </a:r>
            <a:r>
              <a:rPr lang="fr-FR" sz="1800" b="1" dirty="0" err="1">
                <a:latin typeface="Bookman Old Style" panose="02050604050505020204" pitchFamily="18" charset="0"/>
              </a:rPr>
              <a:t>Muetzenberg</a:t>
            </a:r>
            <a:br>
              <a:rPr lang="fr-FR" sz="1800" b="1" dirty="0">
                <a:latin typeface="Bookman Old Style" panose="02050604050505020204" pitchFamily="18" charset="0"/>
              </a:rPr>
            </a:br>
            <a:r>
              <a:rPr lang="fr-FR" sz="1800" b="1" dirty="0">
                <a:latin typeface="Bookman Old Style" panose="02050604050505020204" pitchFamily="18" charset="0"/>
              </a:rPr>
              <a:t> 	</a:t>
            </a:r>
            <a:r>
              <a:rPr lang="fr-FR" sz="1800" b="1" dirty="0" err="1">
                <a:latin typeface="Bookman Old Style" panose="02050604050505020204" pitchFamily="18" charset="0"/>
              </a:rPr>
              <a:t>with</a:t>
            </a:r>
            <a:r>
              <a:rPr lang="fr-FR" sz="1800" b="1" dirty="0">
                <a:latin typeface="Bookman Old Style" panose="02050604050505020204" pitchFamily="18" charset="0"/>
              </a:rPr>
              <a:t> </a:t>
            </a:r>
            <a:r>
              <a:rPr lang="fr-FR" sz="1800" b="1" dirty="0" err="1">
                <a:latin typeface="Bookman Old Style" panose="02050604050505020204" pitchFamily="18" charset="0"/>
              </a:rPr>
              <a:t>Delmar</a:t>
            </a:r>
            <a:r>
              <a:rPr lang="fr-FR" sz="1800" b="1" dirty="0">
                <a:latin typeface="Bookman Old Style" panose="02050604050505020204" pitchFamily="18" charset="0"/>
              </a:rPr>
              <a:t> &amp; Raymond				</a:t>
            </a:r>
            <a:r>
              <a:rPr lang="fr-FR" sz="1400" b="1" dirty="0" err="1">
                <a:latin typeface="Bookman Old Style" panose="02050604050505020204" pitchFamily="18" charset="0"/>
              </a:rPr>
              <a:t>Married</a:t>
            </a:r>
            <a:r>
              <a:rPr lang="fr-FR" sz="1400" b="1" dirty="0">
                <a:latin typeface="Bookman Old Style" panose="02050604050505020204" pitchFamily="18" charset="0"/>
              </a:rPr>
              <a:t> on </a:t>
            </a:r>
            <a:r>
              <a:rPr lang="fr-FR" sz="1400" b="1" dirty="0" err="1">
                <a:latin typeface="Bookman Old Style" panose="02050604050505020204" pitchFamily="18" charset="0"/>
              </a:rPr>
              <a:t>June</a:t>
            </a:r>
            <a:r>
              <a:rPr lang="fr-FR" sz="1400" b="1" dirty="0">
                <a:latin typeface="Bookman Old Style" panose="02050604050505020204" pitchFamily="18" charset="0"/>
              </a:rPr>
              <a:t> 2, 1932</a:t>
            </a:r>
            <a:endParaRPr lang="fr-FR" sz="1800" b="1" dirty="0">
              <a:latin typeface="Bookman Old Style" panose="020506040505050202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1844" y="1243115"/>
            <a:ext cx="3674379" cy="5013996"/>
          </a:xfrm>
          <a:prstGeom prst="rect">
            <a:avLst/>
          </a:prstGeom>
        </p:spPr>
      </p:pic>
      <p:pic>
        <p:nvPicPr>
          <p:cNvPr id="3" name="Picture 2"/>
          <p:cNvPicPr>
            <a:picLocks noChangeAspect="1"/>
          </p:cNvPicPr>
          <p:nvPr/>
        </p:nvPicPr>
        <p:blipFill>
          <a:blip r:embed="rId3"/>
          <a:stretch>
            <a:fillRect/>
          </a:stretch>
        </p:blipFill>
        <p:spPr>
          <a:xfrm>
            <a:off x="7089944" y="1317072"/>
            <a:ext cx="3183477" cy="4764946"/>
          </a:xfrm>
          <a:prstGeom prst="rect">
            <a:avLst/>
          </a:prstGeom>
        </p:spPr>
      </p:pic>
    </p:spTree>
    <p:extLst>
      <p:ext uri="{BB962C8B-B14F-4D97-AF65-F5344CB8AC3E}">
        <p14:creationId xmlns:p14="http://schemas.microsoft.com/office/powerpoint/2010/main" val="101608162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588" y="12787"/>
            <a:ext cx="10646912" cy="1378467"/>
          </a:xfrm>
        </p:spPr>
        <p:txBody>
          <a:bodyPr>
            <a:normAutofit/>
          </a:bodyPr>
          <a:lstStyle/>
          <a:p>
            <a:pPr algn="ctr"/>
            <a:r>
              <a:rPr lang="en-US" sz="2000" b="1" dirty="0">
                <a:latin typeface="Bookman Old Style" panose="02050604050505020204" pitchFamily="18" charset="0"/>
              </a:rPr>
              <a:t>Emma Berndt Beyer (1883-1974) &amp; Louis Beyer</a:t>
            </a:r>
            <a:br>
              <a:rPr lang="en-US" sz="2000" b="1" dirty="0">
                <a:latin typeface="Bookman Old Style" panose="02050604050505020204" pitchFamily="18" charset="0"/>
              </a:rPr>
            </a:br>
            <a:r>
              <a:rPr lang="en-US" sz="1800" b="1" dirty="0">
                <a:latin typeface="Bookman Old Style" panose="02050604050505020204" pitchFamily="18" charset="0"/>
              </a:rPr>
              <a:t>Daughter of Wilhelm Berndt &amp; Sophia </a:t>
            </a:r>
            <a:r>
              <a:rPr lang="en-US" sz="1800" b="1" dirty="0" err="1">
                <a:latin typeface="Bookman Old Style" panose="02050604050505020204" pitchFamily="18" charset="0"/>
              </a:rPr>
              <a:t>Knab</a:t>
            </a:r>
            <a:r>
              <a:rPr lang="en-US" sz="1800" b="1" dirty="0">
                <a:latin typeface="Bookman Old Style" panose="02050604050505020204" pitchFamily="18" charset="0"/>
              </a:rPr>
              <a:t> Berndt</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400" b="1" dirty="0">
                <a:latin typeface="Bookman Old Style" panose="02050604050505020204" pitchFamily="18" charset="0"/>
              </a:rPr>
              <a:t>Married April 7, 1904</a:t>
            </a:r>
            <a:br>
              <a:rPr lang="en-US" sz="1400" b="1" dirty="0">
                <a:latin typeface="Bookman Old Style" panose="02050604050505020204" pitchFamily="18" charset="0"/>
              </a:rPr>
            </a:br>
            <a:endParaRPr lang="en-US" sz="14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4226764" y="1208015"/>
            <a:ext cx="3537367" cy="5529895"/>
          </a:xfrm>
          <a:prstGeom prst="rect">
            <a:avLst/>
          </a:prstGeom>
        </p:spPr>
      </p:pic>
    </p:spTree>
    <p:extLst>
      <p:ext uri="{BB962C8B-B14F-4D97-AF65-F5344CB8AC3E}">
        <p14:creationId xmlns:p14="http://schemas.microsoft.com/office/powerpoint/2010/main" val="21178155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119" y="588509"/>
            <a:ext cx="10674526" cy="5878532"/>
          </a:xfrm>
          <a:prstGeom prst="rect">
            <a:avLst/>
          </a:prstGeom>
        </p:spPr>
        <p:txBody>
          <a:bodyPr wrap="square">
            <a:spAutoFit/>
          </a:bodyPr>
          <a:lstStyle/>
          <a:p>
            <a:pPr algn="just"/>
            <a:endParaRPr lang="en-US" b="1" dirty="0">
              <a:latin typeface="Bookman Old Style" panose="02050604050505020204" pitchFamily="18" charset="0"/>
            </a:endParaRPr>
          </a:p>
          <a:p>
            <a:pPr algn="just"/>
            <a:endParaRPr lang="en-US" b="1" dirty="0">
              <a:latin typeface="Bookman Old Style" panose="02050604050505020204" pitchFamily="18" charset="0"/>
            </a:endParaRPr>
          </a:p>
          <a:p>
            <a:pPr algn="ctr"/>
            <a:r>
              <a:rPr lang="en-US" sz="2000" b="1" dirty="0">
                <a:latin typeface="Bookman Old Style" panose="02050604050505020204" pitchFamily="18" charset="0"/>
              </a:rPr>
              <a:t>After their arrival in the port of New York, August and Sophia and their daughter Wilhelmina joined August’s older brother Friedrich and August’s father and mother at the farm they were establishing on Green Lake WI.  </a:t>
            </a:r>
          </a:p>
          <a:p>
            <a:br>
              <a:rPr lang="en-US" sz="2000" b="1" dirty="0">
                <a:latin typeface="Bookman Old Style" panose="02050604050505020204" pitchFamily="18" charset="0"/>
              </a:rPr>
            </a:br>
            <a:r>
              <a:rPr lang="en-US" sz="2000" b="1" dirty="0">
                <a:latin typeface="Bookman Old Style" panose="02050604050505020204" pitchFamily="18" charset="0"/>
              </a:rPr>
              <a:t>Around 1871, the August Beyer family moved from Green Lake to a farm in the Town of Burnett, Dodge County WI. August and Sophia had seven more children, all born in Wisconsin:  </a:t>
            </a:r>
            <a:br>
              <a:rPr lang="en-US" sz="2000" b="1" dirty="0">
                <a:latin typeface="Bookman Old Style" panose="02050604050505020204" pitchFamily="18" charset="0"/>
              </a:rPr>
            </a:br>
            <a:r>
              <a:rPr lang="en-US" sz="2000" b="1" dirty="0">
                <a:latin typeface="Bookman Old Style" panose="02050604050505020204" pitchFamily="18" charset="0"/>
              </a:rPr>
              <a:t>		(4) Maria (Mary) (b. 1869—d. 1957)</a:t>
            </a:r>
            <a:br>
              <a:rPr lang="en-US" sz="2000" b="1" dirty="0">
                <a:latin typeface="Bookman Old Style" panose="02050604050505020204" pitchFamily="18" charset="0"/>
              </a:rPr>
            </a:br>
            <a:r>
              <a:rPr lang="en-US" sz="2000" b="1" dirty="0">
                <a:latin typeface="Bookman Old Style" panose="02050604050505020204" pitchFamily="18" charset="0"/>
              </a:rPr>
              <a:t>		(5) Ernestina (Tina) (b. 1870—d. 1934)</a:t>
            </a:r>
            <a:br>
              <a:rPr lang="en-US" sz="2000" b="1" dirty="0">
                <a:latin typeface="Bookman Old Style" panose="02050604050505020204" pitchFamily="18" charset="0"/>
              </a:rPr>
            </a:br>
            <a:r>
              <a:rPr lang="en-US" sz="2000" b="1" dirty="0">
                <a:latin typeface="Bookman Old Style" panose="02050604050505020204" pitchFamily="18" charset="0"/>
              </a:rPr>
              <a:t>		(6) Charles (Charlie) (b. 1872—d. 1945) </a:t>
            </a:r>
            <a:br>
              <a:rPr lang="en-US" sz="2000" b="1" dirty="0">
                <a:latin typeface="Bookman Old Style" panose="02050604050505020204" pitchFamily="18" charset="0"/>
              </a:rPr>
            </a:br>
            <a:r>
              <a:rPr lang="en-US" sz="2000" b="1" dirty="0">
                <a:latin typeface="Bookman Old Style" panose="02050604050505020204" pitchFamily="18" charset="0"/>
              </a:rPr>
              <a:t>		(7) Ida (b. 1876—d. 1962)</a:t>
            </a:r>
            <a:br>
              <a:rPr lang="en-US" sz="2000" b="1" dirty="0">
                <a:latin typeface="Bookman Old Style" panose="02050604050505020204" pitchFamily="18" charset="0"/>
              </a:rPr>
            </a:br>
            <a:r>
              <a:rPr lang="en-US" sz="2000" b="1" dirty="0">
                <a:latin typeface="Bookman Old Style" panose="02050604050505020204" pitchFamily="18" charset="0"/>
              </a:rPr>
              <a:t>		(8) Louis (Louie)  (b.1880—d. 1946)</a:t>
            </a:r>
            <a:br>
              <a:rPr lang="en-US" sz="2000" b="1" dirty="0">
                <a:latin typeface="Bookman Old Style" panose="02050604050505020204" pitchFamily="18" charset="0"/>
              </a:rPr>
            </a:br>
            <a:r>
              <a:rPr lang="en-US" sz="2000" b="1" dirty="0">
                <a:latin typeface="Bookman Old Style" panose="02050604050505020204" pitchFamily="18" charset="0"/>
              </a:rPr>
              <a:t>		(9) Bertha (b. 1882—d. 1958)</a:t>
            </a:r>
            <a:br>
              <a:rPr lang="en-US" sz="2000" b="1" dirty="0">
                <a:latin typeface="Bookman Old Style" panose="02050604050505020204" pitchFamily="18" charset="0"/>
              </a:rPr>
            </a:br>
            <a:r>
              <a:rPr lang="en-US" sz="2000" b="1" dirty="0">
                <a:latin typeface="Bookman Old Style" panose="02050604050505020204" pitchFamily="18" charset="0"/>
              </a:rPr>
              <a:t>		(10) Ella (b. 1883—d. 1955)  </a:t>
            </a:r>
            <a:br>
              <a:rPr lang="en-US" sz="2000" b="1" dirty="0">
                <a:latin typeface="Bookman Old Style" panose="02050604050505020204" pitchFamily="18" charset="0"/>
              </a:rPr>
            </a:br>
            <a:br>
              <a:rPr lang="en-US" sz="2000" b="1" dirty="0">
                <a:latin typeface="Bookman Old Style" panose="02050604050505020204" pitchFamily="18" charset="0"/>
              </a:rPr>
            </a:br>
            <a:r>
              <a:rPr lang="en-US" sz="2000" b="1" dirty="0">
                <a:latin typeface="Bookman Old Style" panose="02050604050505020204" pitchFamily="18" charset="0"/>
              </a:rPr>
              <a:t>	Sophia was 46 when her last child was born.</a:t>
            </a:r>
            <a:br>
              <a:rPr lang="en-US" sz="2000" b="1" dirty="0">
                <a:latin typeface="Bookman Old Style" panose="02050604050505020204" pitchFamily="18" charset="0"/>
              </a:rPr>
            </a:br>
            <a:endParaRPr lang="en-US" sz="2000" dirty="0"/>
          </a:p>
        </p:txBody>
      </p:sp>
    </p:spTree>
    <p:extLst>
      <p:ext uri="{BB962C8B-B14F-4D97-AF65-F5344CB8AC3E}">
        <p14:creationId xmlns:p14="http://schemas.microsoft.com/office/powerpoint/2010/main" val="262466215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7866" y="0"/>
            <a:ext cx="10436604" cy="1216403"/>
          </a:xfrm>
        </p:spPr>
        <p:txBody>
          <a:bodyPr>
            <a:normAutofit/>
          </a:bodyPr>
          <a:lstStyle/>
          <a:p>
            <a:pPr algn="ctr"/>
            <a:r>
              <a:rPr lang="en-US" sz="2000" b="1" dirty="0">
                <a:latin typeface="Bookman Old Style" panose="02050604050505020204" pitchFamily="18" charset="0"/>
              </a:rPr>
              <a:t>Mary Berndt (1886-1954) &amp; Robert Born</a:t>
            </a:r>
            <a:br>
              <a:rPr lang="en-US" sz="2000" b="1" dirty="0">
                <a:latin typeface="Bookman Old Style" panose="02050604050505020204" pitchFamily="18" charset="0"/>
              </a:rPr>
            </a:br>
            <a:r>
              <a:rPr lang="en-US" sz="1800" b="1" dirty="0">
                <a:latin typeface="Bookman Old Style" panose="02050604050505020204" pitchFamily="18" charset="0"/>
              </a:rPr>
              <a:t>Daughter of Wilhelm Berndt &amp; Sophia </a:t>
            </a:r>
            <a:r>
              <a:rPr lang="en-US" sz="1800" b="1" dirty="0" err="1">
                <a:latin typeface="Bookman Old Style" panose="02050604050505020204" pitchFamily="18" charset="0"/>
              </a:rPr>
              <a:t>Knab</a:t>
            </a:r>
            <a:r>
              <a:rPr lang="en-US" sz="1800" b="1" dirty="0">
                <a:latin typeface="Bookman Old Style" panose="02050604050505020204" pitchFamily="18" charset="0"/>
              </a:rPr>
              <a:t> Berndt</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400" b="1" dirty="0">
                <a:latin typeface="Bookman Old Style" panose="02050604050505020204" pitchFamily="18" charset="0"/>
              </a:rPr>
              <a:t>Married November 13,1908</a:t>
            </a:r>
            <a:endParaRPr lang="en-US" sz="18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43493" y="1216709"/>
            <a:ext cx="3896691" cy="5385426"/>
          </a:xfrm>
          <a:prstGeom prst="rect">
            <a:avLst/>
          </a:prstGeom>
        </p:spPr>
      </p:pic>
    </p:spTree>
    <p:extLst>
      <p:ext uri="{BB962C8B-B14F-4D97-AF65-F5344CB8AC3E}">
        <p14:creationId xmlns:p14="http://schemas.microsoft.com/office/powerpoint/2010/main" val="37325797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1844"/>
            <a:ext cx="12130481" cy="1002281"/>
          </a:xfrm>
        </p:spPr>
        <p:txBody>
          <a:bodyPr>
            <a:normAutofit/>
          </a:bodyPr>
          <a:lstStyle/>
          <a:p>
            <a:pPr algn="ctr"/>
            <a:r>
              <a:rPr lang="en-US" sz="2000" b="1" dirty="0">
                <a:latin typeface="Bookman Old Style" panose="02050604050505020204" pitchFamily="18" charset="0"/>
              </a:rPr>
              <a:t>Ardis Marie Born and Lester Born </a:t>
            </a:r>
            <a:br>
              <a:rPr lang="en-US" sz="2000" b="1" dirty="0">
                <a:latin typeface="Bookman Old Style" panose="02050604050505020204" pitchFamily="18" charset="0"/>
              </a:rPr>
            </a:br>
            <a:r>
              <a:rPr lang="en-US" sz="1800" b="1" dirty="0">
                <a:latin typeface="Bookman Old Style" panose="02050604050505020204" pitchFamily="18" charset="0"/>
              </a:rPr>
              <a:t>Children of Robert Born and Mary Berndt Born</a:t>
            </a:r>
            <a:endParaRPr lang="en-US" sz="20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62244" y="1124125"/>
            <a:ext cx="3005992" cy="5255157"/>
          </a:xfrm>
          <a:prstGeom prst="rect">
            <a:avLst/>
          </a:prstGeom>
        </p:spPr>
      </p:pic>
    </p:spTree>
    <p:extLst>
      <p:ext uri="{BB962C8B-B14F-4D97-AF65-F5344CB8AC3E}">
        <p14:creationId xmlns:p14="http://schemas.microsoft.com/office/powerpoint/2010/main" val="342491445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032" y="21176"/>
            <a:ext cx="10595995" cy="1396563"/>
          </a:xfrm>
        </p:spPr>
        <p:txBody>
          <a:bodyPr>
            <a:normAutofit/>
          </a:bodyPr>
          <a:lstStyle/>
          <a:p>
            <a:pPr algn="ctr"/>
            <a:r>
              <a:rPr lang="en-US" sz="2000" b="1" dirty="0">
                <a:latin typeface="Bookman Old Style" panose="02050604050505020204" pitchFamily="18" charset="0"/>
              </a:rPr>
              <a:t>Mildred (Millie) Born &amp; Ray Giese</a:t>
            </a:r>
            <a:br>
              <a:rPr lang="en-US" sz="2000" b="1" dirty="0">
                <a:latin typeface="Bookman Old Style" panose="02050604050505020204" pitchFamily="18" charset="0"/>
              </a:rPr>
            </a:br>
            <a:r>
              <a:rPr lang="en-US" sz="1600" b="1" dirty="0">
                <a:latin typeface="Bookman Old Style" panose="02050604050505020204" pitchFamily="18" charset="0"/>
              </a:rPr>
              <a:t>Daughter of Robert Born &amp; Mary Berndt Born</a:t>
            </a:r>
            <a:br>
              <a:rPr lang="en-US" sz="1600" b="1" dirty="0">
                <a:latin typeface="Bookman Old Style" panose="02050604050505020204" pitchFamily="18" charset="0"/>
              </a:rPr>
            </a:br>
            <a:r>
              <a:rPr lang="en-US" sz="1600" b="1" dirty="0">
                <a:latin typeface="Bookman Old Style" panose="02050604050505020204" pitchFamily="18" charset="0"/>
              </a:rPr>
              <a:t> </a:t>
            </a:r>
            <a:br>
              <a:rPr lang="en-US" sz="1600" b="1" dirty="0">
                <a:latin typeface="Bookman Old Style" panose="02050604050505020204" pitchFamily="18" charset="0"/>
              </a:rPr>
            </a:br>
            <a:r>
              <a:rPr lang="en-US" sz="1600" b="1" dirty="0">
                <a:latin typeface="Bookman Old Style" panose="02050604050505020204" pitchFamily="18" charset="0"/>
              </a:rPr>
              <a:t>Married on Sept. 4, 1948</a:t>
            </a:r>
            <a:endParaRPr lang="en-US" sz="2000" b="1" dirty="0">
              <a:latin typeface="Bookman Old Style" panose="020506040505050202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8719" y="1526796"/>
            <a:ext cx="3491726" cy="4806891"/>
          </a:xfrm>
          <a:prstGeom prst="rect">
            <a:avLst/>
          </a:prstGeom>
        </p:spPr>
      </p:pic>
    </p:spTree>
    <p:extLst>
      <p:ext uri="{BB962C8B-B14F-4D97-AF65-F5344CB8AC3E}">
        <p14:creationId xmlns:p14="http://schemas.microsoft.com/office/powerpoint/2010/main" val="324230509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177"/>
            <a:ext cx="10428215" cy="1061004"/>
          </a:xfrm>
        </p:spPr>
        <p:txBody>
          <a:bodyPr>
            <a:normAutofit/>
          </a:bodyPr>
          <a:lstStyle/>
          <a:p>
            <a:pPr algn="ctr"/>
            <a:r>
              <a:rPr lang="en-US" sz="2000" b="1" dirty="0">
                <a:latin typeface="Bookman Old Style" panose="02050604050505020204" pitchFamily="18" charset="0"/>
              </a:rPr>
              <a:t>Martha Berndt (1886-1958) &amp; Sigmund </a:t>
            </a:r>
            <a:r>
              <a:rPr lang="en-US" sz="2000" b="1" dirty="0" err="1">
                <a:latin typeface="Bookman Old Style" panose="02050604050505020204" pitchFamily="18" charset="0"/>
              </a:rPr>
              <a:t>Rehwinkel</a:t>
            </a:r>
            <a:br>
              <a:rPr lang="en-US" sz="2000" b="1" dirty="0">
                <a:latin typeface="Bookman Old Style" panose="02050604050505020204" pitchFamily="18" charset="0"/>
              </a:rPr>
            </a:br>
            <a:r>
              <a:rPr lang="en-US" sz="1800" b="1" dirty="0">
                <a:latin typeface="Bookman Old Style" panose="02050604050505020204" pitchFamily="18" charset="0"/>
              </a:rPr>
              <a:t>Daughter of Wilhelm Berndt &amp; Sophia </a:t>
            </a:r>
            <a:r>
              <a:rPr lang="en-US" sz="1800" b="1" dirty="0" err="1">
                <a:latin typeface="Bookman Old Style" panose="02050604050505020204" pitchFamily="18" charset="0"/>
              </a:rPr>
              <a:t>Knab</a:t>
            </a:r>
            <a:r>
              <a:rPr lang="en-US" sz="1800" b="1" dirty="0">
                <a:latin typeface="Bookman Old Style" panose="02050604050505020204" pitchFamily="18" charset="0"/>
              </a:rPr>
              <a:t> Berndt</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400" b="1" dirty="0">
                <a:latin typeface="Bookman Old Style" panose="02050604050505020204" pitchFamily="18" charset="0"/>
              </a:rPr>
              <a:t>Married November 15, 1911</a:t>
            </a:r>
            <a:endParaRPr lang="en-US" sz="18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7494" y="1082180"/>
            <a:ext cx="3783817" cy="5452843"/>
          </a:xfrm>
          <a:prstGeom prst="rect">
            <a:avLst/>
          </a:prstGeom>
        </p:spPr>
      </p:pic>
    </p:spTree>
    <p:extLst>
      <p:ext uri="{BB962C8B-B14F-4D97-AF65-F5344CB8AC3E}">
        <p14:creationId xmlns:p14="http://schemas.microsoft.com/office/powerpoint/2010/main" val="9839858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565"/>
            <a:ext cx="11211187" cy="1363007"/>
          </a:xfrm>
        </p:spPr>
        <p:txBody>
          <a:bodyPr>
            <a:normAutofit/>
          </a:bodyPr>
          <a:lstStyle/>
          <a:p>
            <a:r>
              <a:rPr lang="fr-FR" sz="2000" b="1" dirty="0">
                <a:latin typeface="Bookman Old Style" panose="02050604050505020204" pitchFamily="18" charset="0"/>
              </a:rPr>
              <a:t>    </a:t>
            </a:r>
            <a:r>
              <a:rPr lang="fr-FR" sz="2000" b="1" dirty="0" err="1">
                <a:latin typeface="Bookman Old Style" panose="02050604050505020204" pitchFamily="18" charset="0"/>
              </a:rPr>
              <a:t>Elnora</a:t>
            </a:r>
            <a:r>
              <a:rPr lang="fr-FR" sz="2000" b="1" dirty="0">
                <a:latin typeface="Bookman Old Style" panose="02050604050505020204" pitchFamily="18" charset="0"/>
              </a:rPr>
              <a:t> </a:t>
            </a:r>
            <a:r>
              <a:rPr lang="fr-FR" sz="2000" b="1" dirty="0" err="1">
                <a:latin typeface="Bookman Old Style" panose="02050604050505020204" pitchFamily="18" charset="0"/>
              </a:rPr>
              <a:t>Rehwinkel</a:t>
            </a:r>
            <a:r>
              <a:rPr lang="fr-FR" sz="2000" b="1" dirty="0">
                <a:latin typeface="Bookman Old Style" panose="02050604050505020204" pitchFamily="18" charset="0"/>
              </a:rPr>
              <a:t> &amp; Elmer </a:t>
            </a:r>
            <a:r>
              <a:rPr lang="fr-FR" sz="2000" b="1" dirty="0" err="1">
                <a:latin typeface="Bookman Old Style" panose="02050604050505020204" pitchFamily="18" charset="0"/>
              </a:rPr>
              <a:t>Deibert</a:t>
            </a:r>
            <a:r>
              <a:rPr lang="fr-FR" sz="2000" b="1" dirty="0">
                <a:latin typeface="Bookman Old Style" panose="02050604050505020204" pitchFamily="18" charset="0"/>
              </a:rPr>
              <a:t>	  Ethel </a:t>
            </a:r>
            <a:r>
              <a:rPr lang="fr-FR" sz="2000" b="1" dirty="0" err="1">
                <a:latin typeface="Bookman Old Style" panose="02050604050505020204" pitchFamily="18" charset="0"/>
              </a:rPr>
              <a:t>Rehwinkel</a:t>
            </a:r>
            <a:r>
              <a:rPr lang="fr-FR" sz="2000" b="1" dirty="0">
                <a:latin typeface="Bookman Old Style" panose="02050604050505020204" pitchFamily="18" charset="0"/>
              </a:rPr>
              <a:t> &amp; Roland </a:t>
            </a:r>
            <a:r>
              <a:rPr lang="fr-FR" sz="2000" b="1" dirty="0" err="1">
                <a:latin typeface="Bookman Old Style" panose="02050604050505020204" pitchFamily="18" charset="0"/>
              </a:rPr>
              <a:t>Westerveld</a:t>
            </a:r>
            <a:br>
              <a:rPr lang="fr-FR" sz="2000" b="1" dirty="0">
                <a:latin typeface="Bookman Old Style" panose="02050604050505020204" pitchFamily="18" charset="0"/>
              </a:rPr>
            </a:br>
            <a:r>
              <a:rPr lang="fr-FR" sz="1800" b="1" dirty="0">
                <a:latin typeface="Bookman Old Style" panose="02050604050505020204" pitchFamily="18" charset="0"/>
              </a:rPr>
              <a:t>     </a:t>
            </a:r>
            <a:r>
              <a:rPr lang="fr-FR" sz="1400" b="1" dirty="0" err="1">
                <a:latin typeface="Bookman Old Style" panose="02050604050505020204" pitchFamily="18" charset="0"/>
              </a:rPr>
              <a:t>Daughter</a:t>
            </a:r>
            <a:r>
              <a:rPr lang="fr-FR" sz="1400" b="1" dirty="0">
                <a:latin typeface="Bookman Old Style" panose="02050604050505020204" pitchFamily="18" charset="0"/>
              </a:rPr>
              <a:t> of Martha </a:t>
            </a:r>
            <a:r>
              <a:rPr lang="fr-FR" sz="1400" b="1" dirty="0" err="1">
                <a:latin typeface="Bookman Old Style" panose="02050604050505020204" pitchFamily="18" charset="0"/>
              </a:rPr>
              <a:t>Berndt</a:t>
            </a:r>
            <a:r>
              <a:rPr lang="fr-FR" sz="1400" b="1" dirty="0">
                <a:latin typeface="Bookman Old Style" panose="02050604050505020204" pitchFamily="18" charset="0"/>
              </a:rPr>
              <a:t> &amp; Sigmund </a:t>
            </a:r>
            <a:r>
              <a:rPr lang="fr-FR" sz="1400" b="1" dirty="0" err="1">
                <a:latin typeface="Bookman Old Style" panose="02050604050505020204" pitchFamily="18" charset="0"/>
              </a:rPr>
              <a:t>Rehwinkel</a:t>
            </a:r>
            <a:r>
              <a:rPr lang="fr-FR" sz="1400" b="1" dirty="0">
                <a:latin typeface="Bookman Old Style" panose="02050604050505020204" pitchFamily="18" charset="0"/>
              </a:rPr>
              <a:t>	        </a:t>
            </a:r>
            <a:r>
              <a:rPr lang="fr-FR" sz="1400" b="1" dirty="0" err="1">
                <a:latin typeface="Bookman Old Style" panose="02050604050505020204" pitchFamily="18" charset="0"/>
              </a:rPr>
              <a:t>Daughter</a:t>
            </a:r>
            <a:r>
              <a:rPr lang="fr-FR" sz="1400" b="1" dirty="0">
                <a:latin typeface="Bookman Old Style" panose="02050604050505020204" pitchFamily="18" charset="0"/>
              </a:rPr>
              <a:t> of Martha </a:t>
            </a:r>
            <a:r>
              <a:rPr lang="fr-FR" sz="1400" b="1" dirty="0" err="1">
                <a:latin typeface="Bookman Old Style" panose="02050604050505020204" pitchFamily="18" charset="0"/>
              </a:rPr>
              <a:t>Berndt</a:t>
            </a:r>
            <a:r>
              <a:rPr lang="fr-FR" sz="1400" b="1" dirty="0">
                <a:latin typeface="Bookman Old Style" panose="02050604050505020204" pitchFamily="18" charset="0"/>
              </a:rPr>
              <a:t> &amp; Sigmund </a:t>
            </a:r>
            <a:r>
              <a:rPr lang="fr-FR" sz="1400" b="1" dirty="0" err="1">
                <a:latin typeface="Bookman Old Style" panose="02050604050505020204" pitchFamily="18" charset="0"/>
              </a:rPr>
              <a:t>Rehwinkel</a:t>
            </a:r>
            <a:br>
              <a:rPr lang="fr-FR" sz="1400" b="1" dirty="0">
                <a:latin typeface="Bookman Old Style" panose="02050604050505020204" pitchFamily="18" charset="0"/>
              </a:rPr>
            </a:br>
            <a:r>
              <a:rPr lang="fr-FR" sz="1400" b="1" dirty="0">
                <a:latin typeface="Bookman Old Style" panose="02050604050505020204" pitchFamily="18" charset="0"/>
              </a:rPr>
              <a:t>            	       </a:t>
            </a:r>
            <a:br>
              <a:rPr lang="fr-FR" sz="1400" b="1" dirty="0">
                <a:latin typeface="Bookman Old Style" panose="02050604050505020204" pitchFamily="18" charset="0"/>
              </a:rPr>
            </a:br>
            <a:r>
              <a:rPr lang="fr-FR" sz="1400" b="1" dirty="0">
                <a:latin typeface="Bookman Old Style" panose="02050604050505020204" pitchFamily="18" charset="0"/>
              </a:rPr>
              <a:t>		</a:t>
            </a:r>
            <a:r>
              <a:rPr lang="fr-FR" sz="1400" b="1" dirty="0" err="1">
                <a:latin typeface="Bookman Old Style" panose="02050604050505020204" pitchFamily="18" charset="0"/>
              </a:rPr>
              <a:t>Married</a:t>
            </a:r>
            <a:r>
              <a:rPr lang="fr-FR" sz="1400" b="1" dirty="0">
                <a:latin typeface="Bookman Old Style" panose="02050604050505020204" pitchFamily="18" charset="0"/>
              </a:rPr>
              <a:t> on Nov. 13, 1936			           </a:t>
            </a:r>
            <a:r>
              <a:rPr lang="fr-FR" sz="1400" b="1" dirty="0" err="1">
                <a:latin typeface="Bookman Old Style" panose="02050604050505020204" pitchFamily="18" charset="0"/>
              </a:rPr>
              <a:t>Married</a:t>
            </a:r>
            <a:r>
              <a:rPr lang="fr-FR" sz="1400" b="1" dirty="0">
                <a:latin typeface="Bookman Old Style" panose="02050604050505020204" pitchFamily="18" charset="0"/>
              </a:rPr>
              <a:t> on Oct. 10, 1952</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3414" y="1291907"/>
            <a:ext cx="3510208" cy="504178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6563" y="1308684"/>
            <a:ext cx="3090573" cy="5041784"/>
          </a:xfrm>
          <a:prstGeom prst="rect">
            <a:avLst/>
          </a:prstGeom>
        </p:spPr>
      </p:pic>
    </p:spTree>
    <p:extLst>
      <p:ext uri="{BB962C8B-B14F-4D97-AF65-F5344CB8AC3E}">
        <p14:creationId xmlns:p14="http://schemas.microsoft.com/office/powerpoint/2010/main" val="401263878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589" y="21176"/>
            <a:ext cx="10456411" cy="1202821"/>
          </a:xfrm>
        </p:spPr>
        <p:txBody>
          <a:bodyPr>
            <a:normAutofit/>
          </a:bodyPr>
          <a:lstStyle/>
          <a:p>
            <a:pPr algn="ctr"/>
            <a:r>
              <a:rPr lang="en-US" sz="2000" b="1" dirty="0">
                <a:latin typeface="Bookman Old Style" panose="02050604050505020204" pitchFamily="18" charset="0"/>
              </a:rPr>
              <a:t>Ella Berndt (1889-1979) &amp; William Witt</a:t>
            </a:r>
            <a:br>
              <a:rPr lang="en-US" sz="2000" b="1" dirty="0">
                <a:latin typeface="Bookman Old Style" panose="02050604050505020204" pitchFamily="18" charset="0"/>
              </a:rPr>
            </a:br>
            <a:r>
              <a:rPr lang="en-US" sz="1800" b="1" dirty="0">
                <a:latin typeface="Bookman Old Style" panose="02050604050505020204" pitchFamily="18" charset="0"/>
              </a:rPr>
              <a:t>Daughter of  Wilhelm Berndt &amp; Matilda Zimmermann Berndt</a:t>
            </a:r>
            <a:br>
              <a:rPr lang="en-US" sz="1800" b="1" dirty="0">
                <a:latin typeface="Bookman Old Style" panose="02050604050505020204" pitchFamily="18" charset="0"/>
              </a:rPr>
            </a:br>
            <a:br>
              <a:rPr lang="en-US" sz="1800" b="1" dirty="0">
                <a:latin typeface="Bookman Old Style" panose="02050604050505020204" pitchFamily="18" charset="0"/>
              </a:rPr>
            </a:br>
            <a:r>
              <a:rPr lang="en-US" sz="1400" b="1" dirty="0">
                <a:latin typeface="Bookman Old Style" panose="02050604050505020204" pitchFamily="18" charset="0"/>
              </a:rPr>
              <a:t>Married on November 19, 1914</a:t>
            </a:r>
            <a:endParaRPr lang="en-US" sz="18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4489" y="1223997"/>
            <a:ext cx="3610911" cy="5361361"/>
          </a:xfrm>
          <a:prstGeom prst="rect">
            <a:avLst/>
          </a:prstGeom>
        </p:spPr>
      </p:pic>
    </p:spTree>
    <p:extLst>
      <p:ext uri="{BB962C8B-B14F-4D97-AF65-F5344CB8AC3E}">
        <p14:creationId xmlns:p14="http://schemas.microsoft.com/office/powerpoint/2010/main" val="28453651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588" y="21176"/>
            <a:ext cx="10587605" cy="1368614"/>
          </a:xfrm>
        </p:spPr>
        <p:txBody>
          <a:bodyPr>
            <a:normAutofit fontScale="90000"/>
          </a:bodyPr>
          <a:lstStyle/>
          <a:p>
            <a:pPr algn="ctr"/>
            <a:br>
              <a:rPr lang="en-US" sz="1800" b="1" dirty="0">
                <a:latin typeface="Bookman Old Style" panose="02050604050505020204" pitchFamily="18" charset="0"/>
              </a:rPr>
            </a:br>
            <a:r>
              <a:rPr lang="en-US" sz="2200" b="1" dirty="0">
                <a:latin typeface="Bookman Old Style" panose="02050604050505020204" pitchFamily="18" charset="0"/>
              </a:rPr>
              <a:t>Ella Berndt Witt (1889-1979) &amp; Willy Witt (1889-1978)</a:t>
            </a:r>
            <a:br>
              <a:rPr lang="en-US" sz="2200" b="1" dirty="0">
                <a:latin typeface="Bookman Old Style" panose="02050604050505020204" pitchFamily="18" charset="0"/>
              </a:rPr>
            </a:br>
            <a:br>
              <a:rPr lang="en-US" sz="2200" b="1" dirty="0">
                <a:latin typeface="Bookman Old Style" panose="02050604050505020204" pitchFamily="18" charset="0"/>
              </a:rPr>
            </a:br>
            <a:r>
              <a:rPr lang="en-US" sz="1400" b="1" dirty="0">
                <a:latin typeface="Bookman Old Style" panose="02050604050505020204" pitchFamily="18" charset="0"/>
              </a:rPr>
              <a:t>Step-sister of Emma </a:t>
            </a:r>
            <a:r>
              <a:rPr lang="en-US" sz="1400" b="1" dirty="0" err="1">
                <a:latin typeface="Bookman Old Style" panose="02050604050505020204" pitchFamily="18" charset="0"/>
              </a:rPr>
              <a:t>Knab</a:t>
            </a:r>
            <a:r>
              <a:rPr lang="en-US" sz="1400" b="1" dirty="0">
                <a:latin typeface="Bookman Old Style" panose="02050604050505020204" pitchFamily="18" charset="0"/>
              </a:rPr>
              <a:t> Berndt Beyer</a:t>
            </a:r>
            <a:br>
              <a:rPr lang="en-US" sz="1800" b="1" dirty="0">
                <a:latin typeface="Bookman Old Style" panose="02050604050505020204" pitchFamily="18" charset="0"/>
              </a:rPr>
            </a:br>
            <a:br>
              <a:rPr lang="en-US" sz="1800" b="1" dirty="0">
                <a:latin typeface="Bookman Old Style" panose="02050604050505020204" pitchFamily="18" charset="0"/>
              </a:rPr>
            </a:br>
            <a:endParaRPr lang="en-US" sz="1800" b="1" dirty="0">
              <a:latin typeface="Bookman Old Style" panose="02050604050505020204" pitchFamily="18" charset="0"/>
            </a:endParaRPr>
          </a:p>
        </p:txBody>
      </p:sp>
      <p:pic>
        <p:nvPicPr>
          <p:cNvPr id="3" name="Picture 2"/>
          <p:cNvPicPr>
            <a:picLocks noChangeAspect="1"/>
          </p:cNvPicPr>
          <p:nvPr/>
        </p:nvPicPr>
        <p:blipFill>
          <a:blip r:embed="rId2"/>
          <a:stretch>
            <a:fillRect/>
          </a:stretch>
        </p:blipFill>
        <p:spPr>
          <a:xfrm>
            <a:off x="1533565" y="2858390"/>
            <a:ext cx="1956986" cy="3657917"/>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8774" y="1670170"/>
            <a:ext cx="4178198" cy="318618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3565" y="805245"/>
            <a:ext cx="1434518" cy="189763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67408" y="1387008"/>
            <a:ext cx="2804509" cy="4398614"/>
          </a:xfrm>
          <a:prstGeom prst="rect">
            <a:avLst/>
          </a:prstGeom>
        </p:spPr>
      </p:pic>
    </p:spTree>
    <p:extLst>
      <p:ext uri="{BB962C8B-B14F-4D97-AF65-F5344CB8AC3E}">
        <p14:creationId xmlns:p14="http://schemas.microsoft.com/office/powerpoint/2010/main" val="284491024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811" y="37954"/>
            <a:ext cx="10515600" cy="1325563"/>
          </a:xfrm>
        </p:spPr>
        <p:txBody>
          <a:bodyPr>
            <a:normAutofit/>
          </a:bodyPr>
          <a:lstStyle/>
          <a:p>
            <a:pPr algn="ctr"/>
            <a:r>
              <a:rPr lang="en-US" sz="2000" b="1" dirty="0">
                <a:latin typeface="Bookman Old Style" panose="02050604050505020204" pitchFamily="18" charset="0"/>
              </a:rPr>
              <a:t>Edwin Berndt (1893-1967) and Hilda </a:t>
            </a:r>
            <a:r>
              <a:rPr lang="en-US" sz="2000" b="1" dirty="0" err="1">
                <a:latin typeface="Bookman Old Style" panose="02050604050505020204" pitchFamily="18" charset="0"/>
              </a:rPr>
              <a:t>Zarndt</a:t>
            </a:r>
            <a:br>
              <a:rPr lang="en-US" sz="2000" b="1" dirty="0">
                <a:latin typeface="Bookman Old Style" panose="02050604050505020204" pitchFamily="18" charset="0"/>
              </a:rPr>
            </a:br>
            <a:r>
              <a:rPr lang="en-US" sz="1600" b="1" dirty="0">
                <a:latin typeface="Bookman Old Style" panose="02050604050505020204" pitchFamily="18" charset="0"/>
              </a:rPr>
              <a:t>Son of Wilhelm Berndt &amp; Mathilda Zimmermann Berndt</a:t>
            </a:r>
            <a:br>
              <a:rPr lang="en-US" sz="2000" b="1" dirty="0">
                <a:latin typeface="Bookman Old Style" panose="02050604050505020204" pitchFamily="18" charset="0"/>
              </a:rPr>
            </a:br>
            <a:br>
              <a:rPr lang="en-US" sz="1600" b="1" dirty="0">
                <a:latin typeface="Bookman Old Style" panose="02050604050505020204" pitchFamily="18" charset="0"/>
              </a:rPr>
            </a:br>
            <a:r>
              <a:rPr lang="en-US" sz="1600" b="1" dirty="0">
                <a:latin typeface="Bookman Old Style" panose="02050604050505020204" pitchFamily="18" charset="0"/>
              </a:rPr>
              <a:t>Married sometime before 1931 </a:t>
            </a:r>
            <a:endParaRPr lang="en-US" sz="2000" b="1" dirty="0">
              <a:latin typeface="Bookman Old Style" panose="020506040505050202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7373" y="1214879"/>
            <a:ext cx="3480476" cy="5421511"/>
          </a:xfrm>
          <a:prstGeom prst="rect">
            <a:avLst/>
          </a:prstGeom>
        </p:spPr>
      </p:pic>
    </p:spTree>
    <p:extLst>
      <p:ext uri="{BB962C8B-B14F-4D97-AF65-F5344CB8AC3E}">
        <p14:creationId xmlns:p14="http://schemas.microsoft.com/office/powerpoint/2010/main" val="48305625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4644" y="21176"/>
            <a:ext cx="10587606" cy="2185129"/>
          </a:xfrm>
        </p:spPr>
        <p:txBody>
          <a:bodyPr>
            <a:normAutofit/>
          </a:bodyPr>
          <a:lstStyle/>
          <a:p>
            <a:pPr algn="ctr"/>
            <a:r>
              <a:rPr lang="en-US" sz="2400" b="1" dirty="0">
                <a:latin typeface="Bookman Old Style" panose="02050604050505020204" pitchFamily="18" charset="0"/>
              </a:rPr>
              <a:t>Berndt Cousins Family Reunion</a:t>
            </a:r>
            <a:br>
              <a:rPr lang="en-US" sz="2400" b="1" dirty="0">
                <a:latin typeface="Bookman Old Style" panose="02050604050505020204" pitchFamily="18" charset="0"/>
              </a:rPr>
            </a:br>
            <a:r>
              <a:rPr lang="en-US" sz="1600" b="1" dirty="0">
                <a:latin typeface="Bookman Old Style" panose="02050604050505020204" pitchFamily="18" charset="0"/>
              </a:rPr>
              <a:t>Waupun WI</a:t>
            </a:r>
            <a:br>
              <a:rPr lang="en-US" sz="1600" b="1" dirty="0">
                <a:latin typeface="Bookman Old Style" panose="02050604050505020204" pitchFamily="18" charset="0"/>
              </a:rPr>
            </a:br>
            <a:br>
              <a:rPr lang="en-US" sz="1600" b="1" dirty="0">
                <a:latin typeface="Bookman Old Style" panose="02050604050505020204" pitchFamily="18" charset="0"/>
              </a:rPr>
            </a:br>
            <a:r>
              <a:rPr lang="en-US" sz="1800" b="1" dirty="0">
                <a:latin typeface="Bookman Old Style" panose="02050604050505020204" pitchFamily="18" charset="0"/>
              </a:rPr>
              <a:t>1</a:t>
            </a:r>
            <a:r>
              <a:rPr lang="en-US" sz="1800" b="1" baseline="30000" dirty="0">
                <a:latin typeface="Bookman Old Style" panose="02050604050505020204" pitchFamily="18" charset="0"/>
              </a:rPr>
              <a:t>st</a:t>
            </a:r>
            <a:r>
              <a:rPr lang="en-US" sz="1800" b="1" dirty="0">
                <a:latin typeface="Bookman Old Style" panose="02050604050505020204" pitchFamily="18" charset="0"/>
              </a:rPr>
              <a:t> Row:  Elnora </a:t>
            </a:r>
            <a:r>
              <a:rPr lang="en-US" sz="1800" b="1" dirty="0" err="1">
                <a:latin typeface="Bookman Old Style" panose="02050604050505020204" pitchFamily="18" charset="0"/>
              </a:rPr>
              <a:t>Rehwinkel</a:t>
            </a:r>
            <a:r>
              <a:rPr lang="en-US" sz="1800" b="1" dirty="0">
                <a:latin typeface="Bookman Old Style" panose="02050604050505020204" pitchFamily="18" charset="0"/>
              </a:rPr>
              <a:t> </a:t>
            </a:r>
            <a:r>
              <a:rPr lang="en-US" sz="1800" b="1" dirty="0" err="1">
                <a:latin typeface="Bookman Old Style" panose="02050604050505020204" pitchFamily="18" charset="0"/>
              </a:rPr>
              <a:t>Deibert</a:t>
            </a:r>
            <a:r>
              <a:rPr lang="en-US" sz="1800" b="1" dirty="0">
                <a:latin typeface="Bookman Old Style" panose="02050604050505020204" pitchFamily="18" charset="0"/>
              </a:rPr>
              <a:t>, Florence Beyer, Elaine </a:t>
            </a:r>
            <a:r>
              <a:rPr lang="en-US" sz="1800" b="1" dirty="0" err="1">
                <a:latin typeface="Bookman Old Style" panose="02050604050505020204" pitchFamily="18" charset="0"/>
              </a:rPr>
              <a:t>Rehwinkel</a:t>
            </a:r>
            <a:br>
              <a:rPr lang="en-US" sz="1800" b="1" dirty="0">
                <a:latin typeface="Bookman Old Style" panose="02050604050505020204" pitchFamily="18" charset="0"/>
              </a:rPr>
            </a:br>
            <a:r>
              <a:rPr lang="en-US" sz="1800" b="1" dirty="0">
                <a:latin typeface="Bookman Old Style" panose="02050604050505020204" pitchFamily="18" charset="0"/>
              </a:rPr>
              <a:t>Standing:  Viola Beyer Port, Edna Beyer </a:t>
            </a:r>
            <a:r>
              <a:rPr lang="en-US" sz="1800" b="1" dirty="0" err="1">
                <a:latin typeface="Bookman Old Style" panose="02050604050505020204" pitchFamily="18" charset="0"/>
              </a:rPr>
              <a:t>Wurm</a:t>
            </a:r>
            <a:r>
              <a:rPr lang="en-US" sz="1800" b="1" dirty="0">
                <a:latin typeface="Bookman Old Style" panose="02050604050505020204" pitchFamily="18" charset="0"/>
              </a:rPr>
              <a:t>, Herb Beyer, Roland </a:t>
            </a:r>
            <a:r>
              <a:rPr lang="en-US" sz="1800" b="1" dirty="0" err="1">
                <a:latin typeface="Bookman Old Style" panose="02050604050505020204" pitchFamily="18" charset="0"/>
              </a:rPr>
              <a:t>Westerveld</a:t>
            </a:r>
            <a:r>
              <a:rPr lang="en-US" sz="1800" b="1" dirty="0">
                <a:latin typeface="Bookman Old Style" panose="02050604050505020204" pitchFamily="18" charset="0"/>
              </a:rPr>
              <a:t>, Ethel </a:t>
            </a:r>
            <a:r>
              <a:rPr lang="en-US" sz="1800" b="1" dirty="0" err="1">
                <a:latin typeface="Bookman Old Style" panose="02050604050505020204" pitchFamily="18" charset="0"/>
              </a:rPr>
              <a:t>Rehwinkel</a:t>
            </a:r>
            <a:r>
              <a:rPr lang="en-US" sz="1800" b="1" dirty="0">
                <a:latin typeface="Bookman Old Style" panose="02050604050505020204" pitchFamily="18" charset="0"/>
              </a:rPr>
              <a:t> </a:t>
            </a:r>
            <a:r>
              <a:rPr lang="en-US" sz="1800" b="1" dirty="0" err="1">
                <a:latin typeface="Bookman Old Style" panose="02050604050505020204" pitchFamily="18" charset="0"/>
              </a:rPr>
              <a:t>Westerveld</a:t>
            </a:r>
            <a:r>
              <a:rPr lang="en-US" sz="1800" b="1" dirty="0">
                <a:latin typeface="Bookman Old Style" panose="02050604050505020204" pitchFamily="18" charset="0"/>
              </a:rPr>
              <a:t>, Gladys Born McConnell </a:t>
            </a:r>
            <a:endParaRPr lang="en-US" sz="2400" b="1" dirty="0">
              <a:latin typeface="Bookman Old Style" panose="020506040505050202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1509" y="2491249"/>
            <a:ext cx="5691615" cy="4068941"/>
          </a:xfrm>
          <a:prstGeom prst="rect">
            <a:avLst/>
          </a:prstGeom>
        </p:spPr>
      </p:pic>
    </p:spTree>
    <p:extLst>
      <p:ext uri="{BB962C8B-B14F-4D97-AF65-F5344CB8AC3E}">
        <p14:creationId xmlns:p14="http://schemas.microsoft.com/office/powerpoint/2010/main" val="363981959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77" y="21176"/>
            <a:ext cx="10503716" cy="1885790"/>
          </a:xfrm>
        </p:spPr>
        <p:txBody>
          <a:bodyPr>
            <a:normAutofit fontScale="90000"/>
          </a:bodyPr>
          <a:lstStyle/>
          <a:p>
            <a:pPr algn="ctr"/>
            <a:br>
              <a:rPr lang="en-US" sz="2400" b="1" dirty="0">
                <a:latin typeface="Bookman Old Style" panose="02050604050505020204" pitchFamily="18" charset="0"/>
              </a:rPr>
            </a:br>
            <a:r>
              <a:rPr lang="en-US" sz="2400" b="1" dirty="0">
                <a:latin typeface="Bookman Old Style" panose="02050604050505020204" pitchFamily="18" charset="0"/>
              </a:rPr>
              <a:t>1991 Berndt Cousins Family Reunion</a:t>
            </a:r>
            <a:br>
              <a:rPr lang="en-US" sz="2400" b="1" dirty="0">
                <a:latin typeface="Bookman Old Style" panose="02050604050505020204" pitchFamily="18" charset="0"/>
              </a:rPr>
            </a:br>
            <a:r>
              <a:rPr lang="en-US" sz="1600" b="1" dirty="0">
                <a:latin typeface="Bookman Old Style" panose="02050604050505020204" pitchFamily="18" charset="0"/>
              </a:rPr>
              <a:t>Waupun WI</a:t>
            </a:r>
            <a:br>
              <a:rPr lang="en-US" sz="2400" b="1" dirty="0">
                <a:latin typeface="Bookman Old Style" panose="02050604050505020204" pitchFamily="18" charset="0"/>
              </a:rPr>
            </a:br>
            <a:br>
              <a:rPr lang="en-US" sz="2400" b="1" dirty="0">
                <a:latin typeface="Bookman Old Style" panose="02050604050505020204" pitchFamily="18" charset="0"/>
              </a:rPr>
            </a:br>
            <a:r>
              <a:rPr lang="en-US" sz="1800" b="1" dirty="0">
                <a:latin typeface="Bookman Old Style" panose="02050604050505020204" pitchFamily="18" charset="0"/>
              </a:rPr>
              <a:t>From left to right:  Roland </a:t>
            </a:r>
            <a:r>
              <a:rPr lang="en-US" sz="1800" b="1" dirty="0" err="1">
                <a:latin typeface="Bookman Old Style" panose="02050604050505020204" pitchFamily="18" charset="0"/>
              </a:rPr>
              <a:t>Westerveld</a:t>
            </a:r>
            <a:r>
              <a:rPr lang="en-US" sz="1800" b="1" dirty="0">
                <a:latin typeface="Bookman Old Style" panose="02050604050505020204" pitchFamily="18" charset="0"/>
              </a:rPr>
              <a:t>, Lester Born, Ethel </a:t>
            </a:r>
            <a:r>
              <a:rPr lang="en-US" sz="1800" b="1" dirty="0" err="1">
                <a:latin typeface="Bookman Old Style" panose="02050604050505020204" pitchFamily="18" charset="0"/>
              </a:rPr>
              <a:t>Rehwinkel</a:t>
            </a:r>
            <a:r>
              <a:rPr lang="en-US" sz="1800" b="1" dirty="0">
                <a:latin typeface="Bookman Old Style" panose="02050604050505020204" pitchFamily="18" charset="0"/>
              </a:rPr>
              <a:t> </a:t>
            </a:r>
            <a:r>
              <a:rPr lang="en-US" sz="1800" b="1" dirty="0" err="1">
                <a:latin typeface="Bookman Old Style" panose="02050604050505020204" pitchFamily="18" charset="0"/>
              </a:rPr>
              <a:t>Westerveld</a:t>
            </a:r>
            <a:r>
              <a:rPr lang="en-US" sz="1800" b="1" dirty="0">
                <a:latin typeface="Bookman Old Style" panose="02050604050505020204" pitchFamily="18" charset="0"/>
              </a:rPr>
              <a:t>, Raymond Berndt, Edna Beyer </a:t>
            </a:r>
            <a:r>
              <a:rPr lang="en-US" sz="1800" b="1" dirty="0" err="1">
                <a:latin typeface="Bookman Old Style" panose="02050604050505020204" pitchFamily="18" charset="0"/>
              </a:rPr>
              <a:t>Wurm</a:t>
            </a:r>
            <a:r>
              <a:rPr lang="en-US" sz="1800" b="1" dirty="0">
                <a:latin typeface="Bookman Old Style" panose="02050604050505020204" pitchFamily="18" charset="0"/>
              </a:rPr>
              <a:t>, Elnora </a:t>
            </a:r>
            <a:r>
              <a:rPr lang="en-US" sz="1800" b="1" dirty="0" err="1">
                <a:latin typeface="Bookman Old Style" panose="02050604050505020204" pitchFamily="18" charset="0"/>
              </a:rPr>
              <a:t>Rehwinkel</a:t>
            </a:r>
            <a:r>
              <a:rPr lang="en-US" sz="1800" b="1" dirty="0">
                <a:latin typeface="Bookman Old Style" panose="02050604050505020204" pitchFamily="18" charset="0"/>
              </a:rPr>
              <a:t> </a:t>
            </a:r>
            <a:r>
              <a:rPr lang="en-US" sz="1800" b="1" dirty="0" err="1">
                <a:latin typeface="Bookman Old Style" panose="02050604050505020204" pitchFamily="18" charset="0"/>
              </a:rPr>
              <a:t>Deibert</a:t>
            </a:r>
            <a:r>
              <a:rPr lang="en-US" sz="1800" b="1" dirty="0">
                <a:latin typeface="Bookman Old Style" panose="02050604050505020204" pitchFamily="18" charset="0"/>
              </a:rPr>
              <a:t>, Herb Beyer, Florence Beyer, Gladys Born McConnell,  _______ Born, Flossie Berndt</a:t>
            </a:r>
            <a:endParaRPr lang="en-US" sz="2400" b="1" dirty="0">
              <a:latin typeface="Bookman Old Style" panose="020506040505050202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1314" y="1906966"/>
            <a:ext cx="5939405" cy="4779365"/>
          </a:xfrm>
          <a:prstGeom prst="rect">
            <a:avLst/>
          </a:prstGeom>
        </p:spPr>
      </p:pic>
    </p:spTree>
    <p:extLst>
      <p:ext uri="{BB962C8B-B14F-4D97-AF65-F5344CB8AC3E}">
        <p14:creationId xmlns:p14="http://schemas.microsoft.com/office/powerpoint/2010/main" val="176176943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3711</TotalTime>
  <Words>745</Words>
  <Application>Microsoft Office PowerPoint</Application>
  <PresentationFormat>Widescreen</PresentationFormat>
  <Paragraphs>124</Paragraphs>
  <Slides>99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99</vt:i4>
      </vt:variant>
    </vt:vector>
  </HeadingPairs>
  <TitlesOfParts>
    <vt:vector size="104" baseType="lpstr">
      <vt:lpstr>Arial</vt:lpstr>
      <vt:lpstr>Bookman Old Style</vt:lpstr>
      <vt:lpstr>Calibri</vt:lpstr>
      <vt:lpstr>Calibri Light</vt:lpstr>
      <vt:lpstr>Office Theme</vt:lpstr>
      <vt:lpstr>Beyer Family in Photos</vt:lpstr>
      <vt:lpstr>PowerPoint Presentation</vt:lpstr>
      <vt:lpstr>Contemporary photos of the area around Ziegenhagen (now Rybecki Poland)</vt:lpstr>
      <vt:lpstr>   Christian Friedrich Nennemann      (1787--Oct. 21, 1847)          married unidentified spouse   His daughter Maria Louisa Nennemann (b. abt. 1812—d. unk.)       was born in Ziegenhagen, state of Saatzig, Western Pomerania.                   Maria Louisa married Wilhelm Carl Beyer (c. 1803-1892)   on January 31, 1833 in the Evangelical Lutheran Church in Ziegenhagen.                 Their marriage is the first mention of a “Beyer” in Ziegenhagen.  Their 8 children, all born in Ziegenhagen, included:   (1) Friedrich Wilhelm (b. June 28, 1833—d. 1920 WI.)      (2) Friederica Wilhelmine (b. Oct. 27, 1835-- d. Dec. 1, 1847)              (3) Carl August Wilhelm (b. 1838– d.1900 WI. )   (4) Johanna Louisa (b. Feb. 25, 1841—d. unk.)   (5) Ferdinand (b. Sept. 17, 1843—d. May 24, 1847)   (6) Justine (b. Sept. 19, 1846—d. Apr. 20, 1847)   (7) Carl Gottlieb (b. Jan. 23, 1849—d. unk.)   (8) Ernestine Wilhelmine (b. May 29, 1852-- d. May 30, 1852)  Also recorded is the birth of Johann Friedrich Wilhelm Beyer on July 15, 1853 in    Ziegenhagen to Wilhelm Beyer and Marie Huepsel.</vt:lpstr>
      <vt:lpstr>    Friedrich Wilhelm Beyer (1833-1920)  the oldest son of Wilhelm Carl Beyer &amp; Maria Louisa Nennemann Beyer  Friedrich married Hanne (Johanna) Friedricke Tugendreich Saecker (1836-1909) on November 25, 1858 in the Evangelical Lutheran Church in Ziegenhagen.         Their 4 children, all born in Ziegenhagen, included:            (1) Carl August (b. Apr. 17, 1859-- d. Apr. 19, 1859)                (2) Friedrich Wilhelm (b. June 26, 1860-- d. 1935 WI.)                          (3) Friedericke Albertine (b. Feb. 19, 1863—d. 1867 on ship)            (4) Hanne Louisa (b. June 28, 1865—d. unk.)        They arrived in the United States on June 11, 1867 on the Ship Jupiter and settled on a farm bordering Green Lake, WI.  Friedrich’s parents, Wilhelm and Maria Louisa Nennemann Beyer and Friedrich’s younger brother Carl Gottlieb Beyer emigrated with them.   </vt:lpstr>
      <vt:lpstr>             Friedrich Wilhelm (Bill) Beyer, Jr. ( 1860-1935) Oldest surviving son of Friedrich Wilhelm Beyer and  Hanne (Johanna) Friedricke       Tugendreich Saecker Beyer    Bill Beyer married Maria Louise Sommerfeld on Nov. 24, 1887.   They had 5 children, all born in Wisconsin:    (1) Elsie Amanda (Kahl) (b. Jan. 30, 1892—d. Oct. 21, 1921)    (2) Dorothy (Stewart) (b. Jun. 18, 1893—d. abt. 1944-46)    (3) Alvin (b. Nov. 13, 1895—d. 1937)    (4) John William (b. Jul. 25, 1901—d. Mar. 30, 1973)    (5) Esther (Hoeft) (b. 1902—d. 1994)  </vt:lpstr>
      <vt:lpstr>  The Family of Friedrich Wilhelm (Bill) Beyer (1860-1935)   Back row (left to right):  Elsie (Kahl), Dorothy (Stewart), Alvin, John, and Esther (Hoeft) Front row:  Maria Sommerfeld Beyer and William (Bill) Beyer                    </vt:lpstr>
      <vt:lpstr>        (Carl) August Wilhelm Beyer (1837-1900) Third child of Wilhelm Carl Beyer &amp; Maria Louisa Nennemann  August married Sophia Dorothea Ziegenhagen (1837-1917) on June 22, 1863 in the Evangelical Lutheran Church in Ziegenhagen.  August and Sophia had three children that were born in Ziegenhagen. (1) Friedrich Beyer (b. Sept. 19, 1863—d. 1868)       (2) Baby Beyer (b. Dec. 26, 1864—d. Dec. 26, 1864)             (3) Auguste Wilhelmina “Minnie” Beyer (b. Aug. 28 1866—d. 1899 WI.)  August and Sophia emigrated to the United States on the Ship “Agnes” arriving in New York in June 1868.  Their five year old son Friedrich died from the black pox on board ship. Their two year old daughter Minnie survived the arduous journey.   </vt:lpstr>
      <vt:lpstr>PowerPoint Presentation</vt:lpstr>
      <vt:lpstr> (Carl) August Wilhelm Beyer &amp; Sophia Dorothea Ziegenhagen Beyer</vt:lpstr>
      <vt:lpstr>In October 1868, August Beyer became a citizen of the United States by making a declaration of intent to the Clerk of the Circuit Court in Green County, Wisconsin.</vt:lpstr>
      <vt:lpstr>                    Sophia Ziegenhagen Beyer (b. Mar. 20, 1837--d. Oct. 25,1917) Born in Ziegenhagen, State of Saatzig, Pomerania.  Her father was Christian Ziegenhagen.   Sophia probably had a brother, August Wilhelm Ziegenhagen, who lived with his wife Dorothea and family in Minnesota Junction, WI.  They emigrated in 1882 to the United States on the ship “Koln”.   </vt:lpstr>
      <vt:lpstr> Auguste Wilhelmina (Minnie) Beyer (1866-99) &amp; William Schroeder Daughter of August and Sophia Ziegenhagen Beyer  Married on December 10, 1885  First row (left to right):  Minnie and William Back row (left to right):  Mrs. Henry Werner, Henry Werner, Maria (Mary) Beyer, Charles Leisten, unidentified couple</vt:lpstr>
      <vt:lpstr>        Three Children of Minnie Beyer Schroeder &amp; William Schroeder  Left to right:  Lilian (Lily) Schroeder Kramer, Ella Schroeder Dowe, Carl Schroeder   </vt:lpstr>
      <vt:lpstr>       Carl Schroeder, son of Minnie Beyer Schroeder &amp; William Schroeder   Married Meta Hanafeld on November 24, 1915  </vt:lpstr>
      <vt:lpstr>Maria (Mary) Beyer (1869-1957) &amp; Charles Leisten Daughter of August and Sophia Ziegenhagen Beyer   Married on September 26, 1889</vt:lpstr>
      <vt:lpstr> Maria (Mary) Beyer Leisten (1869-1957)               Photo taken close to her 80th birthday in 1949      at the Berg home in the Town of Metomen, WI.</vt:lpstr>
      <vt:lpstr>   Lovila Leisten (1897- unk.),  Daughter of Mary Beyer Leisten &amp; Charles Leisten   Lovila married Elmer Berg on June 30, 1920  Lovila, her dog “Jack” &amp; her father Charles Leisten on          the front porch of their home in Burnett  </vt:lpstr>
      <vt:lpstr>Ernestina (Tina) Beyer (1870-1934) &amp; Frank Gritzmacher Daughter of August &amp; Sophia Ziegenhagen Beyer   Married on April 14, 1898</vt:lpstr>
      <vt:lpstr>Charles Beyer (1872-1945) &amp; Ida Hilgendorf Son of August and Sophia Ziegenhagen Beyer  Married on April 6, 1896</vt:lpstr>
      <vt:lpstr>Charles (Charlie) Beyer (1872-1945) and Ida Hilgendorf Beyer  Charlie and Ida owned the first car (a Ford) in the family and had a cottage on the Rock River near Horicon.</vt:lpstr>
      <vt:lpstr>Ida Beyer (1876-1962) &amp; Otto Gruetzmacher Daughter of August and Sophia Ziegenhagen Beyer  Married on December 17, 1897</vt:lpstr>
      <vt:lpstr>Selma Gruetzmacher (1903-1987) &amp; Elmer Gruetzmacher (1909-1988) Children of Ida Beyer Gruetzmacher &amp; Otto Gruetzmacher</vt:lpstr>
      <vt:lpstr>                                            Selma Gruetzmacher Freber (1903-1987)       Selma with Cousins Edna Beyer &amp; Goldie Lewis              Selma in Beaver Dam                        Selma’s Marriage to Orville Freber   </vt:lpstr>
      <vt:lpstr>Selma Gruetzmacher Freber with her cousin Edna Beyer Wurm  Selma with her daughter Pat and oldest grandson Allan at the Wurm’s house in Milwaukee;  Selma at one of the Wurm’s parties</vt:lpstr>
      <vt:lpstr>  Louis Beyer (1880-1946) &amp; Emma Knab Berndt Son of August &amp; Sophia Ziegenhagen Beyer  Married on April 7, 1904  </vt:lpstr>
      <vt:lpstr>Bertha Beyer (1882-1958) &amp; William Wolfgram Daughter of August &amp; Sophia Ziegenhagen Beyer  Married on October 22, 1903</vt:lpstr>
      <vt:lpstr>   Edwin Wolfgram (1905-1994)    Leona Wolfgram (1907-2000) Son of Bertha Beyer Wolfgram &amp; William Wolfgram  Daughter of Bertha Beyer Wolfgram&amp; William Wolfgram                 Married Art Schroeder on June 24, 1926  </vt:lpstr>
      <vt:lpstr>           Elda Wolfgram (1908-2000), daughter of Bertha Beyer Wolfgram &amp; William Wolfgram      Married Earl Weber on Nov. 10, 1927                                                                                                                                           </vt:lpstr>
      <vt:lpstr>Ella Beyer (1883-1955) &amp; Arthur Lewis Daughter of August &amp; Sophia Ziegenhagen Beyer  Married on April 3, 1902</vt:lpstr>
      <vt:lpstr>  Family of Ella Beyer Lewis (1883-1955), Daughter of August &amp; Sophia Beyer                   Goldie,  Elsie, &amp; Hilda  Front row (left to right):  Marian Burchardt, Goldie Lewis, Hilda Weber                            Back row (left to right):  Ella Beyer Lewis and Art Lewis</vt:lpstr>
      <vt:lpstr>Ella Beyer Lewis with Elsie, Hilda &amp; Goldie on their Farm West of Burnett  Photo taken before Elsie’s death in 1914   Goldie &amp; Clarence “Buck” Marthaler </vt:lpstr>
      <vt:lpstr>  The Surviving Children of August Beyer and Sophia Beyer around 1921  From left to right:  Charles, Tina Gritzmacher, Ella Lewis, Mary Leisten, BerthaWolfgram,  Ida Gruetzmacher, Louis  The photo was taken in Beaver Dam WI.  </vt:lpstr>
      <vt:lpstr>The Beyer Cousins in Beaver Dam around 1921  Back row left to right:  Leona Wolfgram, Goldie Lewis, Elda Wolfgram, Edna Beyer, Hilda Wolfgram, Edwin Wolfgram and Selma Gruetzmacher  Center row:  Elmer Gruetzmacher and Herb Beyer  Bottom row:  Harold Wolfgram, Marian Lewis, Viola Beyer, Orin Schroeder </vt:lpstr>
      <vt:lpstr> The Five Surviving Daughters of August and Sophia Beyer  From left to right:  Tina Gritzmacher, Bertha Wolfgram, Ida Gruetzmacher, Ella Lewis, Mary Leisten  The photo was taken at the home of Lovila and Elmer Berg in the Town of Metomen, WI.    </vt:lpstr>
      <vt:lpstr>Two Generations of Beyers and Berndts on the Beyer Farm, before 1934   Front row:  Unknown, unknown, Marian Lewis, Viola Beyer, Gladys Born  Middle Row:  Unknown, unknown, unknown, Selma Gruetzmacher, Edna Beyer, unknown, unknown Top Row:  Mary Berndt Born, unknown, Ida Beyer Gruetzmacher, Bertha Beyer Wolfgram, Mary Beyer Leisten, Ella Beyer Lewis, Tina Beyer Gritzmacher, Louie Beyer, unknown, Martha Berndt Rehwinkel, Herb Beyer, Elmer Gruetzmacher</vt:lpstr>
      <vt:lpstr>Six of the Seven Surviving Children of August and Sophia Beyer with their Spouses  From left to right:  Art Lewis &amp; Ella Beyer Lewis, Charles Beyer &amp; Ida Beyer, Otto Gruetzmacher &amp; Ida Beyer Gruetzmacher, Frank Gritzmacher, Maria (Mary) Beyer Leisten, Lewis Beyer &amp; Emma Beyer, William Wolfgram &amp; Bertha Beyer Wolfgram  The photo was taken  in 1935 at Lewis Beyer’s 55th birthday party at the Louis Beyer farm.</vt:lpstr>
      <vt:lpstr>Beyer Family Aunts, Uncles &amp; Cousins at the Louis Beyer Farm, 1935  Back row (left to right):  Art Schroeder, Leona Schroeder, Elmer Berg, Ella Lewis, Art Lewis, Lovila Berg, Louis Beyer, Ida Hilgendorf Beyer, Otto Gruetzmacher, Ida Beyer Gruetzmacher, Frank Gritzmacher, Mary Leisten, Emma Beyer, Willy Wolfgram, Bertha Wolfgram Front row (seated left to right):  Harold Wolfgram, unid. man , Marian Lewis (behind), Edna Beyer (in front), Hilda Lewis, Hugo Weber, unid. woman, Elmer Port, Elda Weber, Viola Beyer, Elmer Gruetzmacher (behind), Florence Straemel, Herb Beyer, Earl Weber (lying down)</vt:lpstr>
      <vt:lpstr>Two Generations of Beyer Cousins at the Louis Beyer Farm, around 1934-35  Bottom row (left to right):  John Beyer, Louis Beyer, Art Hoeft, Otis Stewart  Back row (left to right):  Ida Hildendorf Beyer, Mary Beyer Leisten, Tillie Beyer (married to John Beyer), Dorothy Beyer Stewart, Yvonne Hoeft, daughter of Esther &amp; Art Hoeft,  Esther Beyer Hoeft, Friedrich William (Bill) Beyer.    Bill Beyer was the oldest surviving son of Friedrich Wilhelm Beyer and  Hanne (Johanna) Friedricke  Tugendreich Saecker Beyer and was an older cousin of Louis Beyer. . </vt:lpstr>
      <vt:lpstr>Cousins Gathering at a Cottage on Silver Lake in Wisconsin around 1952   Front row (left to right):  Russell Port, Dale Kelm, Karen Port, Mary Em Wurm, Grandma Port,  Yvonne Hoeft Kelm Back row (left to right):  Art Hoeft, Gordon Port, Elmer Port, Esther Beyer Hoeft, Emma Berndt Beyer, Otto Wurm,  Bill Kelm, Viola Beyer Port</vt:lpstr>
      <vt:lpstr>The Family of Lewis Beyer and Emma Berndt Beyer</vt:lpstr>
      <vt:lpstr>    Louis Beyer (1880-1946)    Son of August Beyer &amp; Sophia Ziegenhagen Beyer        School Photo of Louis Beyer   </vt:lpstr>
      <vt:lpstr>Emma Knab Berndt Beyer (1883-1973) Daughter of William Berndt &amp; Sophia Knab Berndt</vt:lpstr>
      <vt:lpstr>   Louis Beyer &amp; Emma Berndt Beyer           Married on April 4, 1904         25th Anniversary in 1929</vt:lpstr>
      <vt:lpstr>    Beyer Family Home  Old House, photo taken around 1904-06   New House, photo taken in 1924</vt:lpstr>
      <vt:lpstr>       The  Beyer Farm with the New Tool Shed and the “Old” Barn, around 1914  A silo and an addition to the barn was added around 1920.</vt:lpstr>
      <vt:lpstr>         Louis and Emma Beyer in Their Buggy       Louis Beyer Driving the Milk Wagon</vt:lpstr>
      <vt:lpstr>Old Graded School in Burnett WI  Edna Beyer, Lester Moul, Laura Werner and Oscar Werner at school around 1917</vt:lpstr>
      <vt:lpstr>The Louis &amp; Emma Beyer Family  Front row:  Emma Berndt Beyer Louis Beyer  Back row (left to right):  Viola Beyer Port    Herbert Beyer  Edna Beyer Wurm </vt:lpstr>
      <vt:lpstr>     Emma Berndt Beyer            Emma with Twerpie on the farm</vt:lpstr>
      <vt:lpstr>Emma Berndt Beyer’s House in Burnett WI  in the 1960s</vt:lpstr>
      <vt:lpstr>Emma Berndt Beyer</vt:lpstr>
      <vt:lpstr>Emma Berndt Beyer with Some of Her Great-Grandchildren in the early 1970s  From left to right:  Michelle Kohn (foreground), Rene Kohn, Tony Kohn, Emma, Mike VandeSlunt, Lisa Kohn, Andy Kohn, and Mark VandeSlunt</vt:lpstr>
      <vt:lpstr>Edna Beyer Wurm (1906-2006)</vt:lpstr>
      <vt:lpstr>Confirmation of Edna Beyer Wurm  Front row (left to right):  Helen Henning, Ernst Kalb, Edna Beyer, Artie Woock Back row (left to right):  Lester Schmidt, Maleta Krening, Pastor Boevers, Edna Pautsch,  Lester Moul </vt:lpstr>
      <vt:lpstr>        Edna Beyer Wurm &amp; Otto Wurm   Married Ted Zimmerman on June 7, 1928       Married on December 10, 1941   divorced on Apr 17, 1936</vt:lpstr>
      <vt:lpstr>    Edna Beyer Wurm &amp; Herbert Beyer          1914 Next to the Old House on the Farm   Edna’s 100th Birthday Celebration in Rock Island, IL  Photo taken by hired man Ben Otto</vt:lpstr>
      <vt:lpstr>    Herbert Beyer (1908-2006)                                  </vt:lpstr>
      <vt:lpstr>Confirmation of Herbert Beyer</vt:lpstr>
      <vt:lpstr>Herbert Beyer &amp; Florence Strehmel  Married on November 26, 1936</vt:lpstr>
      <vt:lpstr>Herb &amp; Florence Beyer</vt:lpstr>
      <vt:lpstr>Viola Beyer Port (1915-1994)</vt:lpstr>
      <vt:lpstr>Confirmation of Viola Beyer Port</vt:lpstr>
      <vt:lpstr>Viola Beyer Port (1915-1994) &amp; Elmer Port  Married on June 25, 1935</vt:lpstr>
      <vt:lpstr>Viola Beyer Port</vt:lpstr>
      <vt:lpstr>    Beyer…Port…Wurm Cousins  Mary Em Wurm Kirn, Janet Beyer VandeSlunt, Alan Beyer               Karen Port Kohn Knueppel, Russell Port, Gordon Port</vt:lpstr>
      <vt:lpstr>Beyer, Port, Wurm Cousins with their Spouses at the Al &amp; Judy Beyer Home on Fox Lake  Front row (left to right):  Judy Beyer, Alan Beyer, Karen Port Kohn Knueppel  Back row (left to right):  Mary Em Wurm Kirn, LeRoy VandeSlunt, Janet Beyer VandeSlunt, Justine Port, Donald Knueppel, Gordon Port, Michael Kirn</vt:lpstr>
      <vt:lpstr> Emma Beyer’s Grandchildren at her House in Burnett, ca. 1950      Cousins at the Home of Mary Em Kirn in Rock Island, IL   Front row:  Mary Em Wurm, Russell Port, Alan Beyer   Front row: Russell Port, Mary Em Wurm Kirn, Alan Beyer Back row:  Janet Beyer, Karen Port, Emma Beyer, Gordon Port         Back  row: Karen Port Kohn Knueppel, Gordon Port, Janet Beyer                               VandeSlunt</vt:lpstr>
      <vt:lpstr>Knab and Berndt Family Photos</vt:lpstr>
      <vt:lpstr>Martin Schott (b. abt. 1700-1710)  Martin’s first marriage to Eva Hitzel took place on Aug. 19, 1732 in Brettheim, state of Wurttemberg, Germany.  Martin’s second marriage to  Eva Anna Catharina Mulfinger took place on  Feb. 17, 1750 in Brettheim, state of Wurttemberg, Germany.  Martin &amp; Eva Anna Mulfinger’s son Georg Michael Schott  (b. Feb. 1, 1752—d. Sept. 19, 1817) was born in Brettheim, state of Wurttemberg, Germany.  Georg Michael married Eva Margaretha on June 19, 1786 in Brettheim. He died in Schmalfelden, Wurttemberg in 1817.  Georg Michael &amp; Eva Margaretha’s son Georg Michael Schott, Jr. was born on May 4, 1788 in Kleinbarenweiler, Wurttemberg.  Brettheim, Kleinbarenweiler and Schmalfelden are very small villages close to each other in the county of Schwabisch Hall, state of Wurttemberg.</vt:lpstr>
      <vt:lpstr>Schmalfelden, Wurttemberg</vt:lpstr>
      <vt:lpstr>Georg Michael Schott, Jr. (Mar. 4 1788—d. May 8, 1871)  Born in Kleinbarenweiler, state of Wurttemberg, Germany.  Georg Michael Jr.’s first marriage to (Eva) Margaretha Stroebel (b. Feb. 6, 1785– d. unk.) took place on Apr. 17, 1814 in Gerabronn, Hausen am Bach u. Oa, Wurttemberg.  Three of their children died before the age of 1:  Margaretha (1814), Margaretha Barbara (1817); and Katharina Barbara (1818).  Georg Michael Jr. &amp; Margaretha Stroebel’s son Johann Leonhard Schott  was born March 13, 1815 in Kleinbarenweiler.  Johann Leonhard married Maria Margaretha Blumenstock on Sept. 28, 1845 in Wiesenbach. Their children included: Maria Margaretha (1845) Johann &amp; Maria applied to emigrate to the United States in March 1854.  </vt:lpstr>
      <vt:lpstr>         Georg Michael Schott Jr.’s second marriage to Anna Katharina Kilian        (b. Jan. 26, 1798—d. Feb. 10, 1876) occurred on Feb. 28, 1821 in    Schmalfelden, Wurttemberg.  George Jr. &amp; Anna Katharina had the following children, most born in Kleinbarenweiler:  (1) Margaretha Barbara (b. Nov. 21, 1823—d. unk.)  (2) (Eva) Maria (b. May 30,1826—d. Apr. 10, 1894)  (3) Anna Katharina (b. Feb. 20, 1829—d. unk.)  (4) Sophia (b. 1831—d. unk.)  (5) Anna Rosina (b. Feb. 24, 1834—d. unk.)   (6) Johann Georg (b. June 13, 1836—d. 1883)   (7) Johann Michael (b. Aug. 23, 1838—d. Sept. 2, 1920)  (8) Margareta (b. June 9, 1847—d. Nov. 24, 1873)    Georg Michael Schott, Jr. &amp; Anna Katharina Kilian Schott applied to emigrate with their family from Wurttemberg in March 1847.  They arrived later that year in North America (Canada).  No Wurttemberg document survives indicating that Eva Maria emigrated with them in 1847.                    </vt:lpstr>
      <vt:lpstr>(Eva) Maria Schott (May 30, 1826- Apr. 10, 1894) Daughter of Georg Michael Schott, Jr. &amp; Anna Katharina Kilian   </vt:lpstr>
      <vt:lpstr>The maternal grandparents of Eva Maria Kilian Schott, the second child of  Georg Michael Schott, Jr. &amp; Anna Katharina Kilian,  were:  Johann Georg Kilian (1780-1854) &amp; Anna Maria Stroblin Johann Georg &amp; Anna Maria married abt. 1798. Their children included:   Anna Katharina Kilian (b. 1798-d. 1876)   Eva Maria Schott’s maternal great-grandparents were  Georg Leonard Kilian (b. Nov. 28, 1745-d. unk.) &amp; Anna Barbara Zink/Zinck (b. unk-d. unk) Georg Leonard &amp; Anna Barbara married in 1769 in Reubach, Wurttemberg. Their children included:  Johann Georg Kilian (b. June 3, 1780-d. Aug. 26, 1854)   </vt:lpstr>
      <vt:lpstr>Johann Christoph (John) Knab, Jr. (1817-1904)       Son of Johann Christoph Knab &amp; Maria Rosina Loechner </vt:lpstr>
      <vt:lpstr>  Johann Christoph (John) Knab, Jr.’s parents were:  Johann Christoph Knab (b. Mar. 7, 1783 in Phedelbach- d. Oct. 18,1859) and   Maria Rosina Loechner/Loechnerin/Laicher (b. Oct. 7, 1789 in Kinsbach—   d. Mar. 1, 1851 in Heuchlingen)   Maria’s parents were Albrecht Loechner &amp; Eva Katharina Weiss.   Johann and Maria married on June 16, 1812 in Kunzelbau, Wurttemberg.   Johann&amp; Maria Rosina’s children include:     (1) Andreas Knab (b. Nov. 7, 1814—d. unk.)   (2) Johann Christoph Knab, Jr. (b. July 18, 1817—d. 1904)       (3) Johann Heinrich Michael Knab (b. May 18, 1824—d. Nov. 4, 1824) All three children of Johann Christoph Knab &amp; Maria Rosina were born in the county of  Gerabronn, town of Herrentierbach, Kirchberg u. Oa, in the state of Wurttemberg.    Johann Christoph (John) Knab, Jr.’s paternal grandparents were:  Christian/Christof  Friedrich Knab (dates unk.) &amp; Anna Dorothea Knab (dates unk.)   Christian and Anna Dorothea’s children included:   (1) Magdalena Philippina (b. in Pfedelbach, state of Wurttemberg)   (2) Johann Christoph (b. Mar. 7, 1783—d. 1859)  </vt:lpstr>
      <vt:lpstr>   Johann Christoph (John) Knab, Jr. (1817-1904) and (Eva) Maria Schott (May 30, 1826-Apr. 10, 1894)   About 1846-47, Maria married Johann Christoph (John) Knab, Jr.   Sometime between 1845-47, he emigrated to Canada with his brother Heinrich &amp; his sister(?).  There is no indication in Wurttemberg documents that they traveled with the Georg Michael Schott family who emigrated in 1847.  On Dec. 3, 1847, their oldest surviving child Magdalena was born in Canada.  In 1848, Johann &amp; Maria Schott Knab moved to Milwaukee WI and then to a farm in the Town of Herman in Dodge County WI.    </vt:lpstr>
      <vt:lpstr>Johann Christoph (John) Knab, Jr. &amp; Maria Schott Knab had eleven children, 9 born in the Town of Herman, Dodge County, WI.     (1) Baby Knab d. as infant   (2) Magdalena (b. Dec. 3, 1847 in Canada—d. Oct. 30, 1933)  (3) Carolina (b. Oct. 5, 1849—d. Nov. 13, 1924)  (4) Maria  (b. Dec. 24, 1851—d. Dec. 21, 1945)  (5) Barbara  (b. Mar. 17, 1854—d. Apr. 9, 1862)  (6) George (b. Mar. 11, 1856—d. Oct. 28, 1940)  (7) Sophia  (b. Apr. 25, 1858—d. Dec. 7, 1887)  (8) Margaret  (b. Mar. 20, 1860—d. Dec. 8,1914)  (9) John George (b. July 22, 1862—d. Aug. 25, 1923)  (10) John Michael (b. July 22, 1862—d. July 22, 1862)  (11) Heinrich (Henry)  (b. July 12, 1864—d. Oct. 12, 1913)  Johann  became a citizen on March 28, 1860. </vt:lpstr>
      <vt:lpstr>    George Knab (1856-1940) &amp; Maria Troeller Knab         Sixth child of Johann &amp; Maria Schott Knab.            George &amp; Maria Knab with their Children  Married on December 30, 1879         Lena Knab Scherger &amp; John Knab           Uncle &amp; aunt of Emma Knab Berndt Beyer</vt:lpstr>
      <vt:lpstr>  Sophia Schott Knab (b. April 25,1858—d. Dec. 7, 1887)           Seventh child of Johann &amp; Maria Schott Knab                   Sophia was confirmed on May 29, 1871.</vt:lpstr>
      <vt:lpstr>         William Berndt (b. May 1,1851—d. July 10, 1898)     Second son of Fredrick &amp; Friedricke Luvahn Berndt     </vt:lpstr>
      <vt:lpstr>           William (Wilhelm) Berndt’s parents were    Fredrick (Fred) Berndt (b.Nov. 4, 1820/22—d. Nov. 27, 1907) &amp;           Friedericke Luvahn/Lubana/Subohn/Lupahn  Berndt     (b. Apr. 18, 1822--d. Nov. 7,1902)      Fredrick and Friedericke probably married in Brandenburg, Prussia in 1847/48.   They had 7 children:      (1) Carl (b. 1849 in Prussia—d. 1937)    (2) Wilhelm/William (b. 1851 in Prussia—d. 1898)       (3) Maria (b. 1858—d. unk.)             (4) August F. (b. May 19, 1859—d. July 22, 1924)              (5) Hermann (b. 1862—d. 1946)     (6) Friedricke (b. 1864—d. 1937)            (7) Wilhelmina (b. 1866—d. unk.)         Fredrick &amp; Friedericke emigrated with their two children sometime around 1857.   They lived in the Town of Herman in Dodge County, WI.  August Luvahn (b. 1804—d. unk.), Friedericke’s father, was living with August and Friedericke Berndt in 1860 in the town of Herman. </vt:lpstr>
      <vt:lpstr> Wilhelm Berndt (1851--1898) and Sophia Schott Knab (1858-1887)  married on Feb. 24, 1881.   They had 4 children, all born in the Town of Herman, Dodge County WI: (1) Fred (1881-1943)    (2) Emma (1883-1974)    (3) Mary (1886—1954)       (4) Martha (1886—1958)   Wilhelm’s second marriage to Matilda Zimmerman occurred on Jan. 6, 1889.   They had 2 children:  Ella (1889-1979)  and Edwin (1893--1967).  </vt:lpstr>
      <vt:lpstr>Matilda Zimmermann Berndt (Jan. 1868—1955)  William Berndt married Matilda on Jan. 6, 1889  Matilda’s parents, August Friedrich Ferdinand Zimmermann (Aug14, 1838—Feb. 17, 1919)  &amp; Johanne Louise Zimmel (1840s—1919),  were married on Dec. 12, 1862.  August &amp; Johanne had 11 children:  Franz, Fritz, Wilhelm, Robert, Heinrich, Otto, Bertha, Matilda, Emma, Martha, and Amanda.                </vt:lpstr>
      <vt:lpstr>Matilda Zimmermann Berndt with Her Stepchildren &amp; Children  From left to right:  Matilda, Ella, Edwin, Mary, Emma, Martha, Fred</vt:lpstr>
      <vt:lpstr>Fred Berndt (1881-1943) &amp; Ella Mueller (1886-1952) Son of Wilhelm Berndt &amp; Sophia Knab Berndt  Married on November 26, 1906</vt:lpstr>
      <vt:lpstr>      Fred Berndt &amp; Ella Mueller Berndt           Delmar Berndt &amp; Rosella Muetzenberg   with Delmar &amp; Raymond    Married on June 2, 1932</vt:lpstr>
      <vt:lpstr>Emma Berndt Beyer (1883-1974) &amp; Louis Beyer Daughter of Wilhelm Berndt &amp; Sophia Knab Berndt  Married April 7, 1904 </vt:lpstr>
      <vt:lpstr>Mary Berndt (1886-1954) &amp; Robert Born Daughter of Wilhelm Berndt &amp; Sophia Knab Berndt  Married November 13,1908</vt:lpstr>
      <vt:lpstr>Ardis Marie Born and Lester Born  Children of Robert Born and Mary Berndt Born</vt:lpstr>
      <vt:lpstr>Mildred (Millie) Born &amp; Ray Giese Daughter of Robert Born &amp; Mary Berndt Born   Married on Sept. 4, 1948</vt:lpstr>
      <vt:lpstr>Martha Berndt (1886-1958) &amp; Sigmund Rehwinkel Daughter of Wilhelm Berndt &amp; Sophia Knab Berndt  Married November 15, 1911</vt:lpstr>
      <vt:lpstr>    Elnora Rehwinkel &amp; Elmer Deibert   Ethel Rehwinkel &amp; Roland Westerveld      Daughter of Martha Berndt &amp; Sigmund Rehwinkel         Daughter of Martha Berndt &amp; Sigmund Rehwinkel                        Married on Nov. 13, 1936              Married on Oct. 10, 1952</vt:lpstr>
      <vt:lpstr>Ella Berndt (1889-1979) &amp; William Witt Daughter of  Wilhelm Berndt &amp; Matilda Zimmermann Berndt  Married on November 19, 1914</vt:lpstr>
      <vt:lpstr> Ella Berndt Witt (1889-1979) &amp; Willy Witt (1889-1978)  Step-sister of Emma Knab Berndt Beyer  </vt:lpstr>
      <vt:lpstr>Edwin Berndt (1893-1967) and Hilda Zarndt Son of Wilhelm Berndt &amp; Mathilda Zimmermann Berndt  Married sometime before 1931 </vt:lpstr>
      <vt:lpstr>Berndt Cousins Family Reunion Waupun WI  1st Row:  Elnora Rehwinkel Deibert, Florence Beyer, Elaine Rehwinkel Standing:  Viola Beyer Port, Edna Beyer Wurm, Herb Beyer, Roland Westerveld, Ethel Rehwinkel Westerveld, Gladys Born McConnell </vt:lpstr>
      <vt:lpstr> 1991 Berndt Cousins Family Reunion Waupun WI  From left to right:  Roland Westerveld, Lester Born, Ethel Rehwinkel Westerveld, Raymond Berndt, Edna Beyer Wurm, Elnora Rehwinkel Deibert, Herb Beyer, Florence Beyer, Gladys Born McConnell,  _______ Born, Flossie Berndt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Mary KIRN</dc:creator>
  <cp:lastModifiedBy>Mary</cp:lastModifiedBy>
  <cp:revision>358</cp:revision>
  <dcterms:created xsi:type="dcterms:W3CDTF">2014-08-26T17:47:40Z</dcterms:created>
  <dcterms:modified xsi:type="dcterms:W3CDTF">2016-08-24T11:59:38Z</dcterms:modified>
</cp:coreProperties>
</file>